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5" r:id="rId3"/>
    <p:sldId id="272" r:id="rId4"/>
    <p:sldId id="273" r:id="rId5"/>
    <p:sldId id="291" r:id="rId6"/>
    <p:sldId id="274" r:id="rId7"/>
    <p:sldId id="264" r:id="rId8"/>
    <p:sldId id="258" r:id="rId9"/>
    <p:sldId id="276" r:id="rId10"/>
    <p:sldId id="275" r:id="rId11"/>
    <p:sldId id="261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E1FF"/>
    <a:srgbClr val="FF972F"/>
    <a:srgbClr val="7EEE81"/>
    <a:srgbClr val="6D6DFF"/>
    <a:srgbClr val="432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 varScale="1">
        <p:scale>
          <a:sx n="94" d="100"/>
          <a:sy n="94" d="100"/>
        </p:scale>
        <p:origin x="-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0F7C-CDCA-47DF-BD87-2C3E1A3D069F}" type="datetimeFigureOut">
              <a:rPr lang="en-US" smtClean="0"/>
              <a:pPr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0ED8-90A6-442F-A078-0BBC5A5C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0F7C-CDCA-47DF-BD87-2C3E1A3D069F}" type="datetimeFigureOut">
              <a:rPr lang="en-US" smtClean="0"/>
              <a:pPr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0ED8-90A6-442F-A078-0BBC5A5C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0F7C-CDCA-47DF-BD87-2C3E1A3D069F}" type="datetimeFigureOut">
              <a:rPr lang="en-US" smtClean="0"/>
              <a:pPr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0ED8-90A6-442F-A078-0BBC5A5C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0F7C-CDCA-47DF-BD87-2C3E1A3D069F}" type="datetimeFigureOut">
              <a:rPr lang="en-US" smtClean="0"/>
              <a:pPr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0ED8-90A6-442F-A078-0BBC5A5C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0F7C-CDCA-47DF-BD87-2C3E1A3D069F}" type="datetimeFigureOut">
              <a:rPr lang="en-US" smtClean="0"/>
              <a:pPr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0ED8-90A6-442F-A078-0BBC5A5C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0F7C-CDCA-47DF-BD87-2C3E1A3D069F}" type="datetimeFigureOut">
              <a:rPr lang="en-US" smtClean="0"/>
              <a:pPr/>
              <a:t>8/15/14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0ED8-90A6-442F-A078-0BBC5A5C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0F7C-CDCA-47DF-BD87-2C3E1A3D069F}" type="datetimeFigureOut">
              <a:rPr lang="en-US" smtClean="0"/>
              <a:pPr/>
              <a:t>8/15/14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0ED8-90A6-442F-A078-0BBC5A5C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0F7C-CDCA-47DF-BD87-2C3E1A3D069F}" type="datetimeFigureOut">
              <a:rPr lang="en-US" smtClean="0"/>
              <a:pPr/>
              <a:t>8/15/14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0ED8-90A6-442F-A078-0BBC5A5C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0F7C-CDCA-47DF-BD87-2C3E1A3D069F}" type="datetimeFigureOut">
              <a:rPr lang="en-US" smtClean="0"/>
              <a:pPr/>
              <a:t>8/15/14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0ED8-90A6-442F-A078-0BBC5A5C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0F7C-CDCA-47DF-BD87-2C3E1A3D069F}" type="datetimeFigureOut">
              <a:rPr lang="en-US" smtClean="0"/>
              <a:pPr/>
              <a:t>8/15/14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0ED8-90A6-442F-A078-0BBC5A5C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0F7C-CDCA-47DF-BD87-2C3E1A3D069F}" type="datetimeFigureOut">
              <a:rPr lang="en-US" smtClean="0"/>
              <a:pPr/>
              <a:t>8/15/14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0ED8-90A6-442F-A078-0BBC5A5C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0F7C-CDCA-47DF-BD87-2C3E1A3D069F}" type="datetimeFigureOut">
              <a:rPr lang="en-US" smtClean="0"/>
              <a:pPr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20ED8-90A6-442F-A078-0BBC5A5C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438400"/>
            <a:ext cx="27432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955" t="3871" r="9282" b="4527"/>
          <a:stretch/>
        </p:blipFill>
        <p:spPr>
          <a:xfrm>
            <a:off x="228600" y="152400"/>
            <a:ext cx="4485864" cy="5025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135940"/>
            <a:ext cx="8839201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Exceptional Drought: Intensification of drought</a:t>
            </a:r>
            <a:endParaRPr lang="en-US" sz="2000" b="1" dirty="0" smtClean="0"/>
          </a:p>
          <a:p>
            <a:pPr algn="ctr"/>
            <a:r>
              <a:rPr lang="en-US" b="1" dirty="0" smtClean="0"/>
              <a:t>The </a:t>
            </a:r>
            <a:r>
              <a:rPr lang="en-US" b="1" dirty="0" smtClean="0"/>
              <a:t>12 August</a:t>
            </a:r>
            <a:r>
              <a:rPr lang="en-US" b="1" dirty="0" smtClean="0"/>
              <a:t> drought </a:t>
            </a:r>
            <a:r>
              <a:rPr lang="en-US" b="1" dirty="0" smtClean="0"/>
              <a:t>monitor </a:t>
            </a:r>
            <a:r>
              <a:rPr lang="en-US" b="1" dirty="0" smtClean="0"/>
              <a:t>shows D4 </a:t>
            </a:r>
            <a:r>
              <a:rPr lang="en-US" b="1" dirty="0" smtClean="0"/>
              <a:t>(exceptional) drought conditions over </a:t>
            </a:r>
            <a:r>
              <a:rPr lang="en-US" b="1" dirty="0" smtClean="0"/>
              <a:t>58% of California (compared to 25% 3 months ago). </a:t>
            </a:r>
          </a:p>
          <a:p>
            <a:pPr algn="ctr"/>
            <a:r>
              <a:rPr lang="en-US" b="1" dirty="0" smtClean="0"/>
              <a:t>Over Nevada the extreme and exceptional drought area covered 67% of the </a:t>
            </a:r>
            <a:r>
              <a:rPr lang="en-US" b="1" dirty="0" smtClean="0"/>
              <a:t>state (compared to 47% 3 months ago). </a:t>
            </a:r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49546" t="75833" r="16032" b="12500"/>
          <a:stretch>
            <a:fillRect/>
          </a:stretch>
        </p:blipFill>
        <p:spPr bwMode="auto">
          <a:xfrm>
            <a:off x="2935954" y="1371600"/>
            <a:ext cx="559843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60724" y="152400"/>
            <a:ext cx="27258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Drought Monitor</a:t>
            </a:r>
          </a:p>
          <a:p>
            <a:pPr algn="ctr"/>
            <a:r>
              <a:rPr lang="en-US" sz="2800" b="1" dirty="0" smtClean="0"/>
              <a:t>August 12, 2014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90600"/>
            <a:ext cx="3276600" cy="4093428"/>
          </a:xfrm>
          <a:prstGeom prst="rect">
            <a:avLst/>
          </a:prstGeom>
          <a:solidFill>
            <a:srgbClr val="6D6D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California reservoirs are well below normal in the central to northern regions of the state. </a:t>
            </a:r>
          </a:p>
          <a:p>
            <a:pPr algn="r"/>
            <a:endParaRPr lang="en-US" sz="2400" b="1" dirty="0" smtClean="0"/>
          </a:p>
          <a:p>
            <a:pPr algn="r"/>
            <a:r>
              <a:rPr lang="en-US" sz="2400" b="1" dirty="0" smtClean="0"/>
              <a:t>Blue numbers show percent of capacity. Red numbers show percent of historical average.  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98" y="152402"/>
            <a:ext cx="4737802" cy="6400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0" y="228600"/>
            <a:ext cx="35814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High pressure has dominated the eastern Pacific since October 2013 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8938" t="15217" r="3274" b="6064"/>
          <a:stretch>
            <a:fillRect/>
          </a:stretch>
        </p:blipFill>
        <p:spPr bwMode="auto">
          <a:xfrm>
            <a:off x="182880" y="182880"/>
            <a:ext cx="5196863" cy="360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57800" y="1959114"/>
            <a:ext cx="22098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October through December 2013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724400"/>
            <a:ext cx="26670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October 2013 through </a:t>
            </a:r>
            <a:r>
              <a:rPr lang="en-US" sz="2000" b="1" dirty="0" smtClean="0"/>
              <a:t>July </a:t>
            </a:r>
            <a:r>
              <a:rPr lang="en-US" sz="2000" b="1" dirty="0" smtClean="0"/>
              <a:t>2014</a:t>
            </a:r>
            <a:endParaRPr lang="en-US" sz="2000" b="1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 l="7522" t="15217" r="4690" b="6064"/>
          <a:stretch>
            <a:fillRect/>
          </a:stretch>
        </p:blipFill>
        <p:spPr bwMode="auto">
          <a:xfrm>
            <a:off x="137137" y="3124200"/>
            <a:ext cx="5196863" cy="360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519" t="14376" r="4225" b="7240"/>
          <a:stretch/>
        </p:blipFill>
        <p:spPr>
          <a:xfrm>
            <a:off x="0" y="3048000"/>
            <a:ext cx="5384832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div_histogra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0387" y="127195"/>
            <a:ext cx="6141213" cy="4825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90" y="4811578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Can we recover from the drought? </a:t>
            </a:r>
          </a:p>
          <a:p>
            <a:pPr algn="ctr"/>
            <a:r>
              <a:rPr lang="en-US" sz="2400" b="1" dirty="0" smtClean="0"/>
              <a:t>Chances are slim …</a:t>
            </a:r>
            <a:endParaRPr lang="en-US" dirty="0" smtClean="0"/>
          </a:p>
          <a:p>
            <a:pPr algn="ctr"/>
            <a:r>
              <a:rPr lang="en-US" dirty="0" smtClean="0"/>
              <a:t>The above histograms summarize the chances of drought recovery for the 7 California climate divisions. Starting with the water deficit from 2012-13 the percent of years that reach normal are tabulated above. The red inverted triangle indicates the historical even odds of where water year 2013-14 may end.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223520"/>
          <a:ext cx="2590800" cy="31750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9144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Division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% of normal by Oct 2014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-67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-72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-48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-81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-85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-92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-79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000" t="24000" r="5333" b="6000"/>
          <a:stretch>
            <a:fillRect/>
          </a:stretch>
        </p:blipFill>
        <p:spPr bwMode="auto">
          <a:xfrm>
            <a:off x="228600" y="3429000"/>
            <a:ext cx="198120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4135"/>
            <a:ext cx="7543800" cy="461665"/>
          </a:xfrm>
          <a:prstGeom prst="rect">
            <a:avLst/>
          </a:prstGeom>
          <a:solidFill>
            <a:schemeClr val="accent6">
              <a:lumMod val="75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California and Nevada Drought is extreme to exceptional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7739050" cy="5980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20" y="5997714"/>
            <a:ext cx="89154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percent of normal precipitation since </a:t>
            </a:r>
            <a:r>
              <a:rPr lang="en-US" sz="2000" b="1" dirty="0" smtClean="0"/>
              <a:t>August 2013 </a:t>
            </a:r>
            <a:r>
              <a:rPr lang="en-US" sz="2000" b="1" dirty="0" smtClean="0"/>
              <a:t>shows </a:t>
            </a:r>
            <a:r>
              <a:rPr lang="en-US" sz="2000" b="1" dirty="0" smtClean="0"/>
              <a:t>much of California at less than 50% of normal. Other parts of the west are also dry. 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7100047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73914"/>
            <a:ext cx="80010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percent of precipitation over the last </a:t>
            </a:r>
            <a:r>
              <a:rPr lang="en-US" sz="2000" b="1" dirty="0" smtClean="0"/>
              <a:t>THREE years </a:t>
            </a:r>
            <a:r>
              <a:rPr lang="en-US" sz="2000" b="1" dirty="0" smtClean="0"/>
              <a:t>shows much of California and Nevada at less than 70% of normal. 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3" y="228600"/>
            <a:ext cx="7100047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4543961"/>
            <a:ext cx="4267200" cy="1938992"/>
          </a:xfrm>
          <a:prstGeom prst="rect">
            <a:avLst/>
          </a:prstGeom>
          <a:solidFill>
            <a:srgbClr val="8BE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Donner Summit Snowfall</a:t>
            </a:r>
          </a:p>
          <a:p>
            <a:pPr algn="ctr"/>
            <a:r>
              <a:rPr lang="en-US" sz="2000" b="1" dirty="0" smtClean="0"/>
              <a:t>(gray bars)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Snowfall was below normal for 17 years between 1987-2013 (63% of the years). Records </a:t>
            </a:r>
            <a:r>
              <a:rPr lang="en-US" sz="2000" b="1" dirty="0" smtClean="0"/>
              <a:t>go back over 110 years. 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2296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8417" t="36551" r="543" b="2198"/>
          <a:stretch/>
        </p:blipFill>
        <p:spPr>
          <a:xfrm>
            <a:off x="879434" y="1143000"/>
            <a:ext cx="3768766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"/>
            <a:ext cx="7127823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562600"/>
            <a:ext cx="83058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Northern Sierra Precipitation 8-station index remains below the amount at this time last year (2012-13). Note last year ended below normal.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167735"/>
            <a:ext cx="8382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Las Vegas 365-day precipitation deficit: </a:t>
            </a:r>
            <a:r>
              <a:rPr lang="en-US" sz="2400" b="1" dirty="0" smtClean="0"/>
              <a:t>78% </a:t>
            </a:r>
            <a:r>
              <a:rPr lang="en-US" sz="2400" b="1" dirty="0" smtClean="0"/>
              <a:t>of normal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38" y="381000"/>
            <a:ext cx="6905662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167735"/>
            <a:ext cx="8382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San Francisco 365-day precipitation deficit:  </a:t>
            </a:r>
            <a:r>
              <a:rPr lang="en-US" sz="2400" b="1" dirty="0" smtClean="0"/>
              <a:t>45% </a:t>
            </a:r>
            <a:r>
              <a:rPr lang="en-US" sz="2400" b="1" dirty="0" smtClean="0"/>
              <a:t>of normal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87" y="381000"/>
            <a:ext cx="6842113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4800"/>
            <a:ext cx="3581400" cy="6093977"/>
          </a:xfrm>
          <a:prstGeom prst="rect">
            <a:avLst/>
          </a:prstGeom>
          <a:solidFill>
            <a:srgbClr val="FF972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From CNAP researcher David Pierce:</a:t>
            </a:r>
          </a:p>
          <a:p>
            <a:pPr algn="r"/>
            <a:endParaRPr lang="en-US" b="1" dirty="0" smtClean="0"/>
          </a:p>
          <a:p>
            <a:pPr algn="r"/>
            <a:r>
              <a:rPr lang="en-US" sz="2800" b="1" dirty="0" smtClean="0"/>
              <a:t>Observed water year-to-date precipitation percentile</a:t>
            </a:r>
          </a:p>
          <a:p>
            <a:pPr algn="r"/>
            <a:endParaRPr lang="en-US" b="1" dirty="0" smtClean="0"/>
          </a:p>
          <a:p>
            <a:pPr algn="r"/>
            <a:r>
              <a:rPr lang="en-US" sz="2000" b="1" dirty="0" smtClean="0"/>
              <a:t>Note swath of unusually low precipitation along the entire west coast. </a:t>
            </a:r>
          </a:p>
          <a:p>
            <a:pPr algn="r"/>
            <a:endParaRPr lang="en-US" b="1" dirty="0" smtClean="0"/>
          </a:p>
          <a:p>
            <a:pPr algn="r"/>
            <a:r>
              <a:rPr lang="en-US" sz="1600" b="1" dirty="0" smtClean="0"/>
              <a:t>This “dot” plot shows station precipitation percentile. Each dot shows a station that has reported data in the last 30 days (data from the GHCN). The values reflect the amount of precipitation that has fallen since October 1, 2013. A value of 50% is normal (a light green dot). </a:t>
            </a:r>
            <a:r>
              <a:rPr lang="en-US" sz="1600" b="1" dirty="0" smtClean="0"/>
              <a:t>Black shows stations in the 0-2 percentile.</a:t>
            </a:r>
            <a:endParaRPr lang="en-US" sz="1600" b="1" dirty="0" smtClean="0"/>
          </a:p>
          <a:p>
            <a:pPr algn="r"/>
            <a:endParaRPr lang="en-US" b="1" dirty="0" smtClean="0"/>
          </a:p>
          <a:p>
            <a:pPr algn="r"/>
            <a:r>
              <a:rPr lang="en-US" sz="1400" b="1" dirty="0" smtClean="0"/>
              <a:t>http://cirrus.ucsd.edu/~pierce/stainfo/</a:t>
            </a:r>
            <a:endParaRPr 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811" y="304800"/>
            <a:ext cx="5171789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6122</TotalTime>
  <Words>463</Words>
  <Application>Microsoft Macintosh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</dc:creator>
  <cp:lastModifiedBy>Curtis Tyree</cp:lastModifiedBy>
  <cp:revision>477</cp:revision>
  <dcterms:created xsi:type="dcterms:W3CDTF">2012-01-05T16:21:28Z</dcterms:created>
  <dcterms:modified xsi:type="dcterms:W3CDTF">2014-08-16T00:49:37Z</dcterms:modified>
</cp:coreProperties>
</file>