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61" r:id="rId2"/>
    <p:sldId id="256" r:id="rId3"/>
    <p:sldId id="270" r:id="rId4"/>
    <p:sldId id="267" r:id="rId5"/>
    <p:sldId id="271" r:id="rId6"/>
    <p:sldId id="273" r:id="rId7"/>
    <p:sldId id="272" r:id="rId8"/>
    <p:sldId id="263" r:id="rId9"/>
    <p:sldId id="275"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6">
          <p15:clr>
            <a:srgbClr val="A4A3A4"/>
          </p15:clr>
        </p15:guide>
        <p15:guide id="2" pos="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63B5CD"/>
    <a:srgbClr val="0085AC"/>
    <a:srgbClr val="006A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2707" autoAdjust="0"/>
  </p:normalViewPr>
  <p:slideViewPr>
    <p:cSldViewPr>
      <p:cViewPr varScale="1">
        <p:scale>
          <a:sx n="60" d="100"/>
          <a:sy n="60" d="100"/>
        </p:scale>
        <p:origin x="954" y="102"/>
      </p:cViewPr>
      <p:guideLst>
        <p:guide orient="horz" pos="816"/>
        <p:guide pos="57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FC9F4C-3653-43A0-93AD-C47F676D1FE3}" type="datetimeFigureOut">
              <a:rPr lang="en-US" smtClean="0"/>
              <a:pPr/>
              <a:t>3/13/2018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D779FD-2B73-46C4-AA16-E5301A2246FE}" type="slidenum">
              <a:rPr lang="en-US" smtClean="0"/>
              <a:pPr/>
              <a:t>‹#›</a:t>
            </a:fld>
            <a:endParaRPr lang="en-US"/>
          </a:p>
        </p:txBody>
      </p:sp>
    </p:spTree>
    <p:extLst>
      <p:ext uri="{BB962C8B-B14F-4D97-AF65-F5344CB8AC3E}">
        <p14:creationId xmlns:p14="http://schemas.microsoft.com/office/powerpoint/2010/main" val="2750581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D779FD-2B73-46C4-AA16-E5301A2246FE}" type="slidenum">
              <a:rPr lang="en-US" smtClean="0"/>
              <a:pPr/>
              <a:t>9</a:t>
            </a:fld>
            <a:endParaRPr lang="en-US"/>
          </a:p>
        </p:txBody>
      </p:sp>
    </p:spTree>
    <p:extLst>
      <p:ext uri="{BB962C8B-B14F-4D97-AF65-F5344CB8AC3E}">
        <p14:creationId xmlns:p14="http://schemas.microsoft.com/office/powerpoint/2010/main" val="3453301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ABEC49-CA88-4DFD-B74F-DAB0574503B6}" type="datetime1">
              <a:rPr lang="en-US" smtClean="0"/>
              <a:t>3/13/2018</a:t>
            </a:fld>
            <a:endParaRPr lang="en-US"/>
          </a:p>
        </p:txBody>
      </p:sp>
      <p:sp>
        <p:nvSpPr>
          <p:cNvPr id="5" name="Footer Placeholder 4"/>
          <p:cNvSpPr>
            <a:spLocks noGrp="1"/>
          </p:cNvSpPr>
          <p:nvPr>
            <p:ph type="ftr" sz="quarter" idx="11"/>
          </p:nvPr>
        </p:nvSpPr>
        <p:spPr/>
        <p:txBody>
          <a:bodyPr/>
          <a:lstStyle/>
          <a:p>
            <a:r>
              <a:rPr lang="en-US"/>
              <a:t>(C) Copyright CRRA 2017</a:t>
            </a:r>
          </a:p>
        </p:txBody>
      </p:sp>
      <p:sp>
        <p:nvSpPr>
          <p:cNvPr id="6" name="Slide Number Placeholder 5"/>
          <p:cNvSpPr>
            <a:spLocks noGrp="1"/>
          </p:cNvSpPr>
          <p:nvPr>
            <p:ph type="sldNum" sz="quarter" idx="12"/>
          </p:nvPr>
        </p:nvSpPr>
        <p:spPr/>
        <p:txBody>
          <a:bodyPr/>
          <a:lstStyle/>
          <a:p>
            <a:fld id="{841DC96D-4B4A-4390-BAE4-F8857E1F6F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9865-D137-48EF-BCEC-FE9E6AB92589}" type="datetime1">
              <a:rPr lang="en-US" smtClean="0"/>
              <a:t>3/13/2018</a:t>
            </a:fld>
            <a:endParaRPr lang="en-US"/>
          </a:p>
        </p:txBody>
      </p:sp>
      <p:sp>
        <p:nvSpPr>
          <p:cNvPr id="5" name="Footer Placeholder 4"/>
          <p:cNvSpPr>
            <a:spLocks noGrp="1"/>
          </p:cNvSpPr>
          <p:nvPr>
            <p:ph type="ftr" sz="quarter" idx="11"/>
          </p:nvPr>
        </p:nvSpPr>
        <p:spPr/>
        <p:txBody>
          <a:bodyPr/>
          <a:lstStyle/>
          <a:p>
            <a:r>
              <a:rPr lang="en-US"/>
              <a:t>(C) Copyright CRRA 2017</a:t>
            </a:r>
          </a:p>
        </p:txBody>
      </p:sp>
      <p:sp>
        <p:nvSpPr>
          <p:cNvPr id="6" name="Slide Number Placeholder 5"/>
          <p:cNvSpPr>
            <a:spLocks noGrp="1"/>
          </p:cNvSpPr>
          <p:nvPr>
            <p:ph type="sldNum" sz="quarter" idx="12"/>
          </p:nvPr>
        </p:nvSpPr>
        <p:spPr/>
        <p:txBody>
          <a:bodyPr/>
          <a:lstStyle/>
          <a:p>
            <a:fld id="{841DC96D-4B4A-4390-BAE4-F8857E1F6F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60D210-921C-4461-8503-D3822A1C0D53}" type="datetime1">
              <a:rPr lang="en-US" smtClean="0"/>
              <a:t>3/13/2018</a:t>
            </a:fld>
            <a:endParaRPr lang="en-US"/>
          </a:p>
        </p:txBody>
      </p:sp>
      <p:sp>
        <p:nvSpPr>
          <p:cNvPr id="5" name="Footer Placeholder 4"/>
          <p:cNvSpPr>
            <a:spLocks noGrp="1"/>
          </p:cNvSpPr>
          <p:nvPr>
            <p:ph type="ftr" sz="quarter" idx="11"/>
          </p:nvPr>
        </p:nvSpPr>
        <p:spPr/>
        <p:txBody>
          <a:bodyPr/>
          <a:lstStyle/>
          <a:p>
            <a:r>
              <a:rPr lang="en-US"/>
              <a:t>(C) Copyright CRRA 2017</a:t>
            </a:r>
          </a:p>
        </p:txBody>
      </p:sp>
      <p:sp>
        <p:nvSpPr>
          <p:cNvPr id="6" name="Slide Number Placeholder 5"/>
          <p:cNvSpPr>
            <a:spLocks noGrp="1"/>
          </p:cNvSpPr>
          <p:nvPr>
            <p:ph type="sldNum" sz="quarter" idx="12"/>
          </p:nvPr>
        </p:nvSpPr>
        <p:spPr/>
        <p:txBody>
          <a:bodyPr/>
          <a:lstStyle/>
          <a:p>
            <a:fld id="{841DC96D-4B4A-4390-BAE4-F8857E1F6F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186CD3-837C-44B1-928F-13BB2AD3C878}" type="datetime1">
              <a:rPr lang="en-US" smtClean="0"/>
              <a:t>3/13/2018</a:t>
            </a:fld>
            <a:endParaRPr lang="en-US"/>
          </a:p>
        </p:txBody>
      </p:sp>
      <p:sp>
        <p:nvSpPr>
          <p:cNvPr id="5" name="Footer Placeholder 4"/>
          <p:cNvSpPr>
            <a:spLocks noGrp="1"/>
          </p:cNvSpPr>
          <p:nvPr>
            <p:ph type="ftr" sz="quarter" idx="11"/>
          </p:nvPr>
        </p:nvSpPr>
        <p:spPr/>
        <p:txBody>
          <a:bodyPr/>
          <a:lstStyle/>
          <a:p>
            <a:r>
              <a:rPr lang="en-US"/>
              <a:t>(C) Copyright CRRA 2017</a:t>
            </a:r>
          </a:p>
        </p:txBody>
      </p:sp>
      <p:sp>
        <p:nvSpPr>
          <p:cNvPr id="6" name="Slide Number Placeholder 5"/>
          <p:cNvSpPr>
            <a:spLocks noGrp="1"/>
          </p:cNvSpPr>
          <p:nvPr>
            <p:ph type="sldNum" sz="quarter" idx="12"/>
          </p:nvPr>
        </p:nvSpPr>
        <p:spPr/>
        <p:txBody>
          <a:bodyPr/>
          <a:lstStyle/>
          <a:p>
            <a:fld id="{841DC96D-4B4A-4390-BAE4-F8857E1F6F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43146E-38B8-4239-AE2D-5409B95C7F88}" type="datetime1">
              <a:rPr lang="en-US" smtClean="0"/>
              <a:t>3/13/2018</a:t>
            </a:fld>
            <a:endParaRPr lang="en-US"/>
          </a:p>
        </p:txBody>
      </p:sp>
      <p:sp>
        <p:nvSpPr>
          <p:cNvPr id="5" name="Footer Placeholder 4"/>
          <p:cNvSpPr>
            <a:spLocks noGrp="1"/>
          </p:cNvSpPr>
          <p:nvPr>
            <p:ph type="ftr" sz="quarter" idx="11"/>
          </p:nvPr>
        </p:nvSpPr>
        <p:spPr/>
        <p:txBody>
          <a:bodyPr/>
          <a:lstStyle/>
          <a:p>
            <a:r>
              <a:rPr lang="en-US"/>
              <a:t>(C) Copyright CRRA 2017</a:t>
            </a:r>
          </a:p>
        </p:txBody>
      </p:sp>
      <p:sp>
        <p:nvSpPr>
          <p:cNvPr id="6" name="Slide Number Placeholder 5"/>
          <p:cNvSpPr>
            <a:spLocks noGrp="1"/>
          </p:cNvSpPr>
          <p:nvPr>
            <p:ph type="sldNum" sz="quarter" idx="12"/>
          </p:nvPr>
        </p:nvSpPr>
        <p:spPr/>
        <p:txBody>
          <a:bodyPr/>
          <a:lstStyle/>
          <a:p>
            <a:fld id="{841DC96D-4B4A-4390-BAE4-F8857E1F6F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AEFC6E-4240-45AA-AE3B-7B4B6CE1F558}" type="datetime1">
              <a:rPr lang="en-US" smtClean="0"/>
              <a:t>3/13/2018</a:t>
            </a:fld>
            <a:endParaRPr lang="en-US"/>
          </a:p>
        </p:txBody>
      </p:sp>
      <p:sp>
        <p:nvSpPr>
          <p:cNvPr id="6" name="Footer Placeholder 5"/>
          <p:cNvSpPr>
            <a:spLocks noGrp="1"/>
          </p:cNvSpPr>
          <p:nvPr>
            <p:ph type="ftr" sz="quarter" idx="11"/>
          </p:nvPr>
        </p:nvSpPr>
        <p:spPr/>
        <p:txBody>
          <a:bodyPr/>
          <a:lstStyle/>
          <a:p>
            <a:r>
              <a:rPr lang="en-US"/>
              <a:t>(C) Copyright CRRA 2017</a:t>
            </a:r>
          </a:p>
        </p:txBody>
      </p:sp>
      <p:sp>
        <p:nvSpPr>
          <p:cNvPr id="7" name="Slide Number Placeholder 6"/>
          <p:cNvSpPr>
            <a:spLocks noGrp="1"/>
          </p:cNvSpPr>
          <p:nvPr>
            <p:ph type="sldNum" sz="quarter" idx="12"/>
          </p:nvPr>
        </p:nvSpPr>
        <p:spPr/>
        <p:txBody>
          <a:bodyPr/>
          <a:lstStyle/>
          <a:p>
            <a:fld id="{841DC96D-4B4A-4390-BAE4-F8857E1F6F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45DF2F-6E1F-4390-9D5B-A712A81480E4}" type="datetime1">
              <a:rPr lang="en-US" smtClean="0"/>
              <a:t>3/13/2018</a:t>
            </a:fld>
            <a:endParaRPr lang="en-US"/>
          </a:p>
        </p:txBody>
      </p:sp>
      <p:sp>
        <p:nvSpPr>
          <p:cNvPr id="8" name="Footer Placeholder 7"/>
          <p:cNvSpPr>
            <a:spLocks noGrp="1"/>
          </p:cNvSpPr>
          <p:nvPr>
            <p:ph type="ftr" sz="quarter" idx="11"/>
          </p:nvPr>
        </p:nvSpPr>
        <p:spPr/>
        <p:txBody>
          <a:bodyPr/>
          <a:lstStyle/>
          <a:p>
            <a:r>
              <a:rPr lang="en-US"/>
              <a:t>(C) Copyright CRRA 2017</a:t>
            </a:r>
          </a:p>
        </p:txBody>
      </p:sp>
      <p:sp>
        <p:nvSpPr>
          <p:cNvPr id="9" name="Slide Number Placeholder 8"/>
          <p:cNvSpPr>
            <a:spLocks noGrp="1"/>
          </p:cNvSpPr>
          <p:nvPr>
            <p:ph type="sldNum" sz="quarter" idx="12"/>
          </p:nvPr>
        </p:nvSpPr>
        <p:spPr/>
        <p:txBody>
          <a:bodyPr/>
          <a:lstStyle/>
          <a:p>
            <a:fld id="{841DC96D-4B4A-4390-BAE4-F8857E1F6F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53E021-2629-45D3-B34F-2B810099CA2B}" type="datetime1">
              <a:rPr lang="en-US" smtClean="0"/>
              <a:t>3/13/2018</a:t>
            </a:fld>
            <a:endParaRPr lang="en-US"/>
          </a:p>
        </p:txBody>
      </p:sp>
      <p:sp>
        <p:nvSpPr>
          <p:cNvPr id="4" name="Footer Placeholder 3"/>
          <p:cNvSpPr>
            <a:spLocks noGrp="1"/>
          </p:cNvSpPr>
          <p:nvPr>
            <p:ph type="ftr" sz="quarter" idx="11"/>
          </p:nvPr>
        </p:nvSpPr>
        <p:spPr/>
        <p:txBody>
          <a:bodyPr/>
          <a:lstStyle/>
          <a:p>
            <a:r>
              <a:rPr lang="en-US"/>
              <a:t>(C) Copyright CRRA 2017</a:t>
            </a:r>
          </a:p>
        </p:txBody>
      </p:sp>
      <p:sp>
        <p:nvSpPr>
          <p:cNvPr id="5" name="Slide Number Placeholder 4"/>
          <p:cNvSpPr>
            <a:spLocks noGrp="1"/>
          </p:cNvSpPr>
          <p:nvPr>
            <p:ph type="sldNum" sz="quarter" idx="12"/>
          </p:nvPr>
        </p:nvSpPr>
        <p:spPr/>
        <p:txBody>
          <a:bodyPr/>
          <a:lstStyle/>
          <a:p>
            <a:fld id="{841DC96D-4B4A-4390-BAE4-F8857E1F6F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2B64C2-8321-444B-9FF4-0B99A56FE341}" type="datetime1">
              <a:rPr lang="en-US" smtClean="0"/>
              <a:t>3/13/2018</a:t>
            </a:fld>
            <a:endParaRPr lang="en-US"/>
          </a:p>
        </p:txBody>
      </p:sp>
      <p:sp>
        <p:nvSpPr>
          <p:cNvPr id="3" name="Footer Placeholder 2"/>
          <p:cNvSpPr>
            <a:spLocks noGrp="1"/>
          </p:cNvSpPr>
          <p:nvPr>
            <p:ph type="ftr" sz="quarter" idx="11"/>
          </p:nvPr>
        </p:nvSpPr>
        <p:spPr/>
        <p:txBody>
          <a:bodyPr/>
          <a:lstStyle/>
          <a:p>
            <a:r>
              <a:rPr lang="en-US"/>
              <a:t>(C) Copyright CRRA 2017</a:t>
            </a:r>
          </a:p>
        </p:txBody>
      </p:sp>
      <p:sp>
        <p:nvSpPr>
          <p:cNvPr id="4" name="Slide Number Placeholder 3"/>
          <p:cNvSpPr>
            <a:spLocks noGrp="1"/>
          </p:cNvSpPr>
          <p:nvPr>
            <p:ph type="sldNum" sz="quarter" idx="12"/>
          </p:nvPr>
        </p:nvSpPr>
        <p:spPr/>
        <p:txBody>
          <a:bodyPr/>
          <a:lstStyle/>
          <a:p>
            <a:fld id="{841DC96D-4B4A-4390-BAE4-F8857E1F6F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83A10F-43C5-4A70-9007-4C23F1114991}" type="datetime1">
              <a:rPr lang="en-US" smtClean="0"/>
              <a:t>3/13/2018</a:t>
            </a:fld>
            <a:endParaRPr lang="en-US"/>
          </a:p>
        </p:txBody>
      </p:sp>
      <p:sp>
        <p:nvSpPr>
          <p:cNvPr id="6" name="Footer Placeholder 5"/>
          <p:cNvSpPr>
            <a:spLocks noGrp="1"/>
          </p:cNvSpPr>
          <p:nvPr>
            <p:ph type="ftr" sz="quarter" idx="11"/>
          </p:nvPr>
        </p:nvSpPr>
        <p:spPr/>
        <p:txBody>
          <a:bodyPr/>
          <a:lstStyle/>
          <a:p>
            <a:r>
              <a:rPr lang="en-US"/>
              <a:t>(C) Copyright CRRA 2017</a:t>
            </a:r>
          </a:p>
        </p:txBody>
      </p:sp>
      <p:sp>
        <p:nvSpPr>
          <p:cNvPr id="7" name="Slide Number Placeholder 6"/>
          <p:cNvSpPr>
            <a:spLocks noGrp="1"/>
          </p:cNvSpPr>
          <p:nvPr>
            <p:ph type="sldNum" sz="quarter" idx="12"/>
          </p:nvPr>
        </p:nvSpPr>
        <p:spPr/>
        <p:txBody>
          <a:bodyPr/>
          <a:lstStyle/>
          <a:p>
            <a:fld id="{841DC96D-4B4A-4390-BAE4-F8857E1F6F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2FCE75-8316-4BCC-A002-E27D8E8EFA39}" type="datetime1">
              <a:rPr lang="en-US" smtClean="0"/>
              <a:t>3/13/2018</a:t>
            </a:fld>
            <a:endParaRPr lang="en-US"/>
          </a:p>
        </p:txBody>
      </p:sp>
      <p:sp>
        <p:nvSpPr>
          <p:cNvPr id="6" name="Footer Placeholder 5"/>
          <p:cNvSpPr>
            <a:spLocks noGrp="1"/>
          </p:cNvSpPr>
          <p:nvPr>
            <p:ph type="ftr" sz="quarter" idx="11"/>
          </p:nvPr>
        </p:nvSpPr>
        <p:spPr/>
        <p:txBody>
          <a:bodyPr/>
          <a:lstStyle/>
          <a:p>
            <a:r>
              <a:rPr lang="en-US"/>
              <a:t>(C) Copyright CRRA 2017</a:t>
            </a:r>
          </a:p>
        </p:txBody>
      </p:sp>
      <p:sp>
        <p:nvSpPr>
          <p:cNvPr id="7" name="Slide Number Placeholder 6"/>
          <p:cNvSpPr>
            <a:spLocks noGrp="1"/>
          </p:cNvSpPr>
          <p:nvPr>
            <p:ph type="sldNum" sz="quarter" idx="12"/>
          </p:nvPr>
        </p:nvSpPr>
        <p:spPr/>
        <p:txBody>
          <a:bodyPr/>
          <a:lstStyle/>
          <a:p>
            <a:fld id="{841DC96D-4B4A-4390-BAE4-F8857E1F6F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44EEE-9B8E-4131-83A7-39DAAA5DC95F}" type="datetime1">
              <a:rPr lang="en-US" smtClean="0"/>
              <a:t>3/13/2018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 Copyright CRRA 2017</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DC96D-4B4A-4390-BAE4-F8857E1F6F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gif"/><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gif"/><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gif"/><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gif"/><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8.xml"/><Relationship Id="rId1" Type="http://schemas.openxmlformats.org/officeDocument/2006/relationships/video" Target="https://www.youtube.com/embed/Cg3OA1s8-SI" TargetMode="Externa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RA_LOGOs.gif"/>
          <p:cNvPicPr>
            <a:picLocks noChangeAspect="1"/>
          </p:cNvPicPr>
          <p:nvPr/>
        </p:nvPicPr>
        <p:blipFill>
          <a:blip r:embed="rId2" cstate="print"/>
          <a:stretch>
            <a:fillRect/>
          </a:stretch>
        </p:blipFill>
        <p:spPr>
          <a:xfrm>
            <a:off x="1509844" y="2324100"/>
            <a:ext cx="6124312" cy="2209801"/>
          </a:xfrm>
          <a:prstGeom prst="rect">
            <a:avLst/>
          </a:prstGeom>
        </p:spPr>
      </p:pic>
      <p:sp>
        <p:nvSpPr>
          <p:cNvPr id="5" name="Rectangle 4"/>
          <p:cNvSpPr/>
          <p:nvPr/>
        </p:nvSpPr>
        <p:spPr>
          <a:xfrm>
            <a:off x="0" y="0"/>
            <a:ext cx="9144000" cy="685800"/>
          </a:xfrm>
          <a:prstGeom prst="rect">
            <a:avLst/>
          </a:prstGeom>
          <a:solidFill>
            <a:srgbClr val="0085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California Resource Recovery Association</a:t>
            </a:r>
          </a:p>
        </p:txBody>
      </p:sp>
      <p:sp>
        <p:nvSpPr>
          <p:cNvPr id="2" name="Footer Placeholder 1">
            <a:extLst>
              <a:ext uri="{FF2B5EF4-FFF2-40B4-BE49-F238E27FC236}">
                <a16:creationId xmlns:a16="http://schemas.microsoft.com/office/drawing/2014/main" id="{1C754780-213F-4587-8B77-1FD15B5A7725}"/>
              </a:ext>
            </a:extLst>
          </p:cNvPr>
          <p:cNvSpPr>
            <a:spLocks noGrp="1"/>
          </p:cNvSpPr>
          <p:nvPr>
            <p:ph type="ftr" sz="quarter" idx="11"/>
          </p:nvPr>
        </p:nvSpPr>
        <p:spPr>
          <a:xfrm>
            <a:off x="7315200" y="6613525"/>
            <a:ext cx="1828800" cy="244475"/>
          </a:xfrm>
        </p:spPr>
        <p:txBody>
          <a:bodyPr/>
          <a:lstStyle/>
          <a:p>
            <a:r>
              <a:rPr lang="en-US" sz="1000" dirty="0"/>
              <a:t>(C) Copyright CRRA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RA_LOGOs.gif"/>
          <p:cNvPicPr>
            <a:picLocks noChangeAspect="1"/>
          </p:cNvPicPr>
          <p:nvPr/>
        </p:nvPicPr>
        <p:blipFill>
          <a:blip r:embed="rId2" cstate="print"/>
          <a:stretch>
            <a:fillRect/>
          </a:stretch>
        </p:blipFill>
        <p:spPr>
          <a:xfrm>
            <a:off x="152400" y="6174950"/>
            <a:ext cx="1600200" cy="577391"/>
          </a:xfrm>
          <a:prstGeom prst="rect">
            <a:avLst/>
          </a:prstGeom>
        </p:spPr>
      </p:pic>
      <p:sp>
        <p:nvSpPr>
          <p:cNvPr id="5" name="Rectangle 4"/>
          <p:cNvSpPr/>
          <p:nvPr/>
        </p:nvSpPr>
        <p:spPr>
          <a:xfrm>
            <a:off x="0" y="0"/>
            <a:ext cx="9144000" cy="685800"/>
          </a:xfrm>
          <a:prstGeom prst="rect">
            <a:avLst/>
          </a:prstGeom>
          <a:solidFill>
            <a:srgbClr val="0085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California Resource Recovery Association</a:t>
            </a:r>
          </a:p>
        </p:txBody>
      </p:sp>
      <p:sp>
        <p:nvSpPr>
          <p:cNvPr id="2" name="TextBox 1">
            <a:extLst>
              <a:ext uri="{FF2B5EF4-FFF2-40B4-BE49-F238E27FC236}">
                <a16:creationId xmlns:a16="http://schemas.microsoft.com/office/drawing/2014/main" id="{256AC341-1EC0-4D16-8F3E-D0049D7A92B2}"/>
              </a:ext>
            </a:extLst>
          </p:cNvPr>
          <p:cNvSpPr txBox="1"/>
          <p:nvPr/>
        </p:nvSpPr>
        <p:spPr>
          <a:xfrm>
            <a:off x="0" y="2209800"/>
            <a:ext cx="9144000" cy="3046988"/>
          </a:xfrm>
          <a:prstGeom prst="rect">
            <a:avLst/>
          </a:prstGeom>
          <a:noFill/>
        </p:spPr>
        <p:txBody>
          <a:bodyPr wrap="square" rtlCol="0">
            <a:spAutoFit/>
          </a:bodyPr>
          <a:lstStyle/>
          <a:p>
            <a:pPr algn="ctr"/>
            <a:r>
              <a:rPr lang="en-US" sz="4800" dirty="0"/>
              <a:t>Questions?  </a:t>
            </a:r>
          </a:p>
          <a:p>
            <a:pPr algn="ctr"/>
            <a:endParaRPr lang="en-US" sz="4800" dirty="0"/>
          </a:p>
          <a:p>
            <a:pPr algn="ctr"/>
            <a:r>
              <a:rPr lang="en-US" sz="3200" dirty="0"/>
              <a:t>Jenna Abbott</a:t>
            </a:r>
          </a:p>
          <a:p>
            <a:pPr algn="ctr"/>
            <a:r>
              <a:rPr lang="en-US" sz="3200" dirty="0"/>
              <a:t>Executive Director, CRRA</a:t>
            </a:r>
          </a:p>
          <a:p>
            <a:pPr algn="ctr"/>
            <a:r>
              <a:rPr lang="en-US" sz="3200" dirty="0"/>
              <a:t>Jenna@crra.com</a:t>
            </a:r>
          </a:p>
        </p:txBody>
      </p:sp>
      <p:sp>
        <p:nvSpPr>
          <p:cNvPr id="3" name="Footer Placeholder 2">
            <a:extLst>
              <a:ext uri="{FF2B5EF4-FFF2-40B4-BE49-F238E27FC236}">
                <a16:creationId xmlns:a16="http://schemas.microsoft.com/office/drawing/2014/main" id="{97ACE9F1-5E47-47C9-A9F3-BD878AD18426}"/>
              </a:ext>
            </a:extLst>
          </p:cNvPr>
          <p:cNvSpPr>
            <a:spLocks noGrp="1"/>
          </p:cNvSpPr>
          <p:nvPr>
            <p:ph type="ftr" sz="quarter" idx="11"/>
          </p:nvPr>
        </p:nvSpPr>
        <p:spPr/>
        <p:txBody>
          <a:bodyPr/>
          <a:lstStyle/>
          <a:p>
            <a:r>
              <a:rPr lang="en-US"/>
              <a:t>(C) Copyright CRRA 2017</a:t>
            </a:r>
          </a:p>
        </p:txBody>
      </p:sp>
    </p:spTree>
    <p:extLst>
      <p:ext uri="{BB962C8B-B14F-4D97-AF65-F5344CB8AC3E}">
        <p14:creationId xmlns:p14="http://schemas.microsoft.com/office/powerpoint/2010/main" val="25810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RRA_LOGOs.gif"/>
          <p:cNvPicPr>
            <a:picLocks noChangeAspect="1"/>
          </p:cNvPicPr>
          <p:nvPr/>
        </p:nvPicPr>
        <p:blipFill>
          <a:blip r:embed="rId2" cstate="print"/>
          <a:stretch>
            <a:fillRect/>
          </a:stretch>
        </p:blipFill>
        <p:spPr>
          <a:xfrm>
            <a:off x="152400" y="6172200"/>
            <a:ext cx="1689466" cy="609600"/>
          </a:xfrm>
          <a:prstGeom prst="rect">
            <a:avLst/>
          </a:prstGeom>
        </p:spPr>
      </p:pic>
      <p:sp>
        <p:nvSpPr>
          <p:cNvPr id="9" name="Rectangle 8"/>
          <p:cNvSpPr/>
          <p:nvPr/>
        </p:nvSpPr>
        <p:spPr>
          <a:xfrm>
            <a:off x="0" y="0"/>
            <a:ext cx="9144000" cy="685800"/>
          </a:xfrm>
          <a:prstGeom prst="rect">
            <a:avLst/>
          </a:prstGeom>
          <a:solidFill>
            <a:srgbClr val="0085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effectLst>
                  <a:outerShdw blurRad="50800" dist="38100" algn="tr" rotWithShape="0">
                    <a:prstClr val="black">
                      <a:alpha val="40000"/>
                    </a:prstClr>
                  </a:outerShdw>
                </a:effectLst>
              </a:rPr>
              <a:t>Who We Are</a:t>
            </a:r>
            <a:endParaRPr lang="en-US" sz="4000" dirty="0">
              <a:solidFill>
                <a:schemeClr val="bg1"/>
              </a:solidFill>
            </a:endParaRPr>
          </a:p>
        </p:txBody>
      </p:sp>
      <p:sp>
        <p:nvSpPr>
          <p:cNvPr id="5" name="Content Placeholder 8"/>
          <p:cNvSpPr txBox="1">
            <a:spLocks/>
          </p:cNvSpPr>
          <p:nvPr/>
        </p:nvSpPr>
        <p:spPr>
          <a:xfrm>
            <a:off x="914400" y="1324454"/>
            <a:ext cx="7315200" cy="4876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tabLst>
                <a:tab pos="0" algn="l"/>
              </a:tabLst>
            </a:pPr>
            <a:r>
              <a:rPr lang="en-US" sz="1800" dirty="0"/>
              <a:t>The California Resource Recovery Association (CRRA) was founded in 1974 and is California’s statewide recycling association.  We are the </a:t>
            </a:r>
            <a:r>
              <a:rPr lang="en-US" sz="1800" b="1" dirty="0"/>
              <a:t>oldest</a:t>
            </a:r>
            <a:r>
              <a:rPr lang="en-US" sz="1800" dirty="0"/>
              <a:t>, and one of the </a:t>
            </a:r>
            <a:r>
              <a:rPr lang="en-US" sz="1800" b="1" dirty="0"/>
              <a:t>largest</a:t>
            </a:r>
            <a:r>
              <a:rPr lang="en-US" sz="1800" dirty="0"/>
              <a:t>, non-profit recycling organizations in the United States.  </a:t>
            </a:r>
          </a:p>
          <a:p>
            <a:pPr marL="0" indent="0">
              <a:spcBef>
                <a:spcPts val="0"/>
              </a:spcBef>
              <a:buFont typeface="Arial" pitchFamily="34" charset="0"/>
              <a:buNone/>
              <a:tabLst>
                <a:tab pos="0" algn="l"/>
              </a:tabLst>
            </a:pPr>
            <a:endParaRPr lang="en-US" sz="1800" dirty="0"/>
          </a:p>
          <a:p>
            <a:pPr marL="0" indent="0">
              <a:spcBef>
                <a:spcPts val="0"/>
              </a:spcBef>
              <a:buFont typeface="Arial" pitchFamily="34" charset="0"/>
              <a:buNone/>
              <a:tabLst>
                <a:tab pos="0" algn="l"/>
              </a:tabLst>
            </a:pPr>
            <a:r>
              <a:rPr lang="en-US" sz="1800" dirty="0"/>
              <a:t>CRRA supports and encourages:</a:t>
            </a:r>
          </a:p>
          <a:p>
            <a:pPr>
              <a:spcBef>
                <a:spcPts val="0"/>
              </a:spcBef>
              <a:tabLst>
                <a:tab pos="0" algn="l"/>
              </a:tabLst>
            </a:pPr>
            <a:r>
              <a:rPr lang="en-US" sz="1800" b="1" dirty="0"/>
              <a:t>Environmental sustainability </a:t>
            </a:r>
            <a:r>
              <a:rPr lang="en-US" sz="1800" dirty="0"/>
              <a:t>in and beyond California</a:t>
            </a:r>
          </a:p>
          <a:p>
            <a:pPr>
              <a:spcBef>
                <a:spcPts val="0"/>
              </a:spcBef>
              <a:tabLst>
                <a:tab pos="0" algn="l"/>
              </a:tabLst>
            </a:pPr>
            <a:r>
              <a:rPr lang="en-US" sz="1800" b="1" dirty="0"/>
              <a:t>Zero Waste </a:t>
            </a:r>
            <a:r>
              <a:rPr lang="en-US" sz="1800" dirty="0"/>
              <a:t>strategies including </a:t>
            </a:r>
          </a:p>
          <a:p>
            <a:pPr lvl="1">
              <a:spcBef>
                <a:spcPts val="0"/>
              </a:spcBef>
              <a:tabLst>
                <a:tab pos="0" algn="l"/>
              </a:tabLst>
            </a:pPr>
            <a:r>
              <a:rPr lang="en-US" sz="1400" dirty="0"/>
              <a:t>Product stewardship</a:t>
            </a:r>
          </a:p>
          <a:p>
            <a:pPr lvl="1">
              <a:spcBef>
                <a:spcPts val="0"/>
              </a:spcBef>
              <a:tabLst>
                <a:tab pos="0" algn="l"/>
              </a:tabLst>
            </a:pPr>
            <a:r>
              <a:rPr lang="en-US" sz="1400" dirty="0"/>
              <a:t>Waste prevention</a:t>
            </a:r>
          </a:p>
          <a:p>
            <a:pPr lvl="1">
              <a:spcBef>
                <a:spcPts val="0"/>
              </a:spcBef>
              <a:tabLst>
                <a:tab pos="0" algn="l"/>
              </a:tabLst>
            </a:pPr>
            <a:r>
              <a:rPr lang="en-US" sz="1400" dirty="0"/>
              <a:t>Reuse</a:t>
            </a:r>
          </a:p>
          <a:p>
            <a:pPr lvl="1">
              <a:spcBef>
                <a:spcPts val="0"/>
              </a:spcBef>
              <a:tabLst>
                <a:tab pos="0" algn="l"/>
              </a:tabLst>
            </a:pPr>
            <a:r>
              <a:rPr lang="en-US" sz="1400" dirty="0"/>
              <a:t>Recycling </a:t>
            </a:r>
          </a:p>
          <a:p>
            <a:pPr lvl="1">
              <a:spcBef>
                <a:spcPts val="0"/>
              </a:spcBef>
              <a:tabLst>
                <a:tab pos="0" algn="l"/>
              </a:tabLst>
            </a:pPr>
            <a:r>
              <a:rPr lang="en-US" sz="1400" dirty="0"/>
              <a:t>Composting</a:t>
            </a:r>
            <a:endParaRPr lang="en-US" sz="1400" dirty="0">
              <a:solidFill>
                <a:schemeClr val="tx1">
                  <a:lumMod val="65000"/>
                  <a:lumOff val="35000"/>
                </a:schemeClr>
              </a:solidFill>
            </a:endParaRPr>
          </a:p>
        </p:txBody>
      </p:sp>
      <p:grpSp>
        <p:nvGrpSpPr>
          <p:cNvPr id="2" name="Group 1"/>
          <p:cNvGrpSpPr/>
          <p:nvPr/>
        </p:nvGrpSpPr>
        <p:grpSpPr>
          <a:xfrm>
            <a:off x="1115568" y="4560973"/>
            <a:ext cx="6912864" cy="1318619"/>
            <a:chOff x="1115568" y="4560973"/>
            <a:chExt cx="6912864" cy="1318619"/>
          </a:xfrm>
        </p:grpSpPr>
        <p:pic>
          <p:nvPicPr>
            <p:cNvPr id="8" name="Picture 7"/>
            <p:cNvPicPr>
              <a:picLocks/>
            </p:cNvPicPr>
            <p:nvPr/>
          </p:nvPicPr>
          <p:blipFill rotWithShape="1">
            <a:blip r:embed="rId3" cstate="print">
              <a:extLst>
                <a:ext uri="{28A0092B-C50C-407E-A947-70E740481C1C}">
                  <a14:useLocalDpi xmlns:a14="http://schemas.microsoft.com/office/drawing/2010/main" val="0"/>
                </a:ext>
              </a:extLst>
            </a:blip>
            <a:srcRect t="24769"/>
            <a:stretch/>
          </p:blipFill>
          <p:spPr>
            <a:xfrm>
              <a:off x="1115568" y="4572000"/>
              <a:ext cx="2313432" cy="1305302"/>
            </a:xfrm>
            <a:prstGeom prst="rect">
              <a:avLst/>
            </a:prstGeom>
          </p:spPr>
        </p:pic>
        <p:pic>
          <p:nvPicPr>
            <p:cNvPr id="10" name="Picture 9"/>
            <p:cNvPicPr>
              <a:picLocks/>
            </p:cNvPicPr>
            <p:nvPr/>
          </p:nvPicPr>
          <p:blipFill rotWithShape="1">
            <a:blip r:embed="rId4" cstate="print">
              <a:extLst>
                <a:ext uri="{28A0092B-C50C-407E-A947-70E740481C1C}">
                  <a14:useLocalDpi xmlns:a14="http://schemas.microsoft.com/office/drawing/2010/main" val="0"/>
                </a:ext>
              </a:extLst>
            </a:blip>
            <a:srcRect b="9143"/>
            <a:stretch/>
          </p:blipFill>
          <p:spPr>
            <a:xfrm>
              <a:off x="5715000" y="4572000"/>
              <a:ext cx="2313432" cy="1307592"/>
            </a:xfrm>
            <a:prstGeom prst="rect">
              <a:avLst/>
            </a:prstGeom>
          </p:spPr>
        </p:pic>
        <p:pic>
          <p:nvPicPr>
            <p:cNvPr id="11" name="Picture 10"/>
            <p:cNvPicPr>
              <a:picLocks/>
            </p:cNvPicPr>
            <p:nvPr/>
          </p:nvPicPr>
          <p:blipFill rotWithShape="1">
            <a:blip r:embed="rId5" cstate="print">
              <a:extLst>
                <a:ext uri="{28A0092B-C50C-407E-A947-70E740481C1C}">
                  <a14:useLocalDpi xmlns:a14="http://schemas.microsoft.com/office/drawing/2010/main" val="0"/>
                </a:ext>
              </a:extLst>
            </a:blip>
            <a:srcRect t="15267"/>
            <a:stretch/>
          </p:blipFill>
          <p:spPr>
            <a:xfrm>
              <a:off x="3401568" y="4560973"/>
              <a:ext cx="2313432" cy="1306427"/>
            </a:xfrm>
            <a:prstGeom prst="rect">
              <a:avLst/>
            </a:prstGeom>
          </p:spPr>
        </p:pic>
      </p:grpSp>
      <p:sp>
        <p:nvSpPr>
          <p:cNvPr id="3" name="Footer Placeholder 2">
            <a:extLst>
              <a:ext uri="{FF2B5EF4-FFF2-40B4-BE49-F238E27FC236}">
                <a16:creationId xmlns:a16="http://schemas.microsoft.com/office/drawing/2014/main" id="{5905648C-24E5-4429-A0E5-176998DD9380}"/>
              </a:ext>
            </a:extLst>
          </p:cNvPr>
          <p:cNvSpPr>
            <a:spLocks noGrp="1"/>
          </p:cNvSpPr>
          <p:nvPr>
            <p:ph type="ftr" sz="quarter" idx="11"/>
          </p:nvPr>
        </p:nvSpPr>
        <p:spPr/>
        <p:txBody>
          <a:bodyPr/>
          <a:lstStyle/>
          <a:p>
            <a:r>
              <a:rPr lang="en-US"/>
              <a:t>(C) Copyright CRRA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RRA_LOGOs.gif"/>
          <p:cNvPicPr>
            <a:picLocks noChangeAspect="1"/>
          </p:cNvPicPr>
          <p:nvPr/>
        </p:nvPicPr>
        <p:blipFill>
          <a:blip r:embed="rId2" cstate="print"/>
          <a:stretch>
            <a:fillRect/>
          </a:stretch>
        </p:blipFill>
        <p:spPr>
          <a:xfrm>
            <a:off x="152400" y="6172200"/>
            <a:ext cx="1689466" cy="609600"/>
          </a:xfrm>
          <a:prstGeom prst="rect">
            <a:avLst/>
          </a:prstGeom>
        </p:spPr>
      </p:pic>
      <p:sp>
        <p:nvSpPr>
          <p:cNvPr id="9" name="Rectangle 8"/>
          <p:cNvSpPr/>
          <p:nvPr/>
        </p:nvSpPr>
        <p:spPr>
          <a:xfrm>
            <a:off x="0" y="0"/>
            <a:ext cx="9144000" cy="685800"/>
          </a:xfrm>
          <a:prstGeom prst="rect">
            <a:avLst/>
          </a:prstGeom>
          <a:solidFill>
            <a:srgbClr val="0085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effectLst>
                  <a:outerShdw blurRad="50800" dist="38100" algn="tr" rotWithShape="0">
                    <a:prstClr val="black">
                      <a:alpha val="40000"/>
                    </a:prstClr>
                  </a:outerShdw>
                </a:effectLst>
              </a:rPr>
              <a:t>Where Our Members Come From</a:t>
            </a:r>
            <a:endParaRPr lang="en-US" sz="4000" dirty="0">
              <a:solidFill>
                <a:schemeClr val="bg1"/>
              </a:solidFill>
            </a:endParaRPr>
          </a:p>
        </p:txBody>
      </p:sp>
      <p:sp>
        <p:nvSpPr>
          <p:cNvPr id="5" name="Content Placeholder 8"/>
          <p:cNvSpPr txBox="1">
            <a:spLocks/>
          </p:cNvSpPr>
          <p:nvPr/>
        </p:nvSpPr>
        <p:spPr>
          <a:xfrm>
            <a:off x="914400" y="1295400"/>
            <a:ext cx="7315200" cy="4876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tabLst>
                <a:tab pos="0" algn="l"/>
              </a:tabLst>
            </a:pPr>
            <a:endParaRPr lang="en-US" sz="1800" dirty="0">
              <a:solidFill>
                <a:schemeClr val="tx1">
                  <a:lumMod val="65000"/>
                  <a:lumOff val="35000"/>
                </a:schemeClr>
              </a:solidFill>
            </a:endParaRPr>
          </a:p>
        </p:txBody>
      </p:sp>
      <p:grpSp>
        <p:nvGrpSpPr>
          <p:cNvPr id="11" name="Group 10"/>
          <p:cNvGrpSpPr/>
          <p:nvPr/>
        </p:nvGrpSpPr>
        <p:grpSpPr>
          <a:xfrm>
            <a:off x="1143000" y="4572000"/>
            <a:ext cx="6885432" cy="1298448"/>
            <a:chOff x="1143000" y="4572000"/>
            <a:chExt cx="6885432" cy="1298448"/>
          </a:xfrm>
        </p:grpSpPr>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t="7246" b="13704"/>
            <a:stretch/>
          </p:blipFill>
          <p:spPr>
            <a:xfrm>
              <a:off x="1143000" y="4572000"/>
              <a:ext cx="2313432" cy="1295796"/>
            </a:xfrm>
            <a:prstGeom prst="rect">
              <a:avLst/>
            </a:prstGeom>
          </p:spPr>
        </p:pic>
        <p:pic>
          <p:nvPicPr>
            <p:cNvPr id="8" name="Picture 7"/>
            <p:cNvPicPr>
              <a:picLocks/>
            </p:cNvPicPr>
            <p:nvPr/>
          </p:nvPicPr>
          <p:blipFill rotWithShape="1">
            <a:blip r:embed="rId4" cstate="print">
              <a:extLst>
                <a:ext uri="{28A0092B-C50C-407E-A947-70E740481C1C}">
                  <a14:useLocalDpi xmlns:a14="http://schemas.microsoft.com/office/drawing/2010/main" val="0"/>
                </a:ext>
              </a:extLst>
            </a:blip>
            <a:srcRect b="8280"/>
            <a:stretch/>
          </p:blipFill>
          <p:spPr>
            <a:xfrm>
              <a:off x="5715000" y="4572000"/>
              <a:ext cx="2313432" cy="1298448"/>
            </a:xfrm>
            <a:prstGeom prst="rect">
              <a:avLst/>
            </a:prstGeom>
          </p:spPr>
        </p:pic>
        <p:pic>
          <p:nvPicPr>
            <p:cNvPr id="10" name="Picture 9"/>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3429000" y="4572000"/>
              <a:ext cx="2313432" cy="1298448"/>
            </a:xfrm>
            <a:prstGeom prst="rect">
              <a:avLst/>
            </a:prstGeom>
          </p:spPr>
        </p:pic>
      </p:grpSp>
      <p:sp>
        <p:nvSpPr>
          <p:cNvPr id="2" name="Rectangle 1">
            <a:extLst>
              <a:ext uri="{FF2B5EF4-FFF2-40B4-BE49-F238E27FC236}">
                <a16:creationId xmlns:a16="http://schemas.microsoft.com/office/drawing/2014/main" id="{03738035-E5C7-42A8-AB3F-76AEBCA5B285}"/>
              </a:ext>
            </a:extLst>
          </p:cNvPr>
          <p:cNvSpPr/>
          <p:nvPr/>
        </p:nvSpPr>
        <p:spPr>
          <a:xfrm>
            <a:off x="838200" y="1371600"/>
            <a:ext cx="7620000" cy="3139321"/>
          </a:xfrm>
          <a:prstGeom prst="rect">
            <a:avLst/>
          </a:prstGeom>
        </p:spPr>
        <p:txBody>
          <a:bodyPr wrap="square">
            <a:spAutoFit/>
          </a:bodyPr>
          <a:lstStyle/>
          <a:p>
            <a:pPr>
              <a:tabLst>
                <a:tab pos="0" algn="l"/>
              </a:tabLst>
            </a:pPr>
            <a:r>
              <a:rPr lang="en-US" dirty="0"/>
              <a:t>CRRA’s members represent </a:t>
            </a:r>
            <a:r>
              <a:rPr lang="en-US" b="1" dirty="0"/>
              <a:t>all aspects </a:t>
            </a:r>
            <a:r>
              <a:rPr lang="en-US" dirty="0"/>
              <a:t>of California’s reduce-reuse-recycle-compost economy.  Our members come from </a:t>
            </a:r>
          </a:p>
          <a:p>
            <a:pPr marL="285750" indent="-285750">
              <a:buFont typeface="Arial" panose="020B0604020202020204" pitchFamily="34" charset="0"/>
              <a:buChar char="•"/>
              <a:tabLst>
                <a:tab pos="0" algn="l"/>
              </a:tabLst>
            </a:pPr>
            <a:r>
              <a:rPr lang="en-US" dirty="0"/>
              <a:t>Cities (Hey!  That’s you guys!)</a:t>
            </a:r>
          </a:p>
          <a:p>
            <a:pPr marL="285750" indent="-285750">
              <a:buFont typeface="Arial" panose="020B0604020202020204" pitchFamily="34" charset="0"/>
              <a:buChar char="•"/>
              <a:tabLst>
                <a:tab pos="0" algn="l"/>
              </a:tabLst>
            </a:pPr>
            <a:r>
              <a:rPr lang="en-US" dirty="0"/>
              <a:t>Counties</a:t>
            </a:r>
          </a:p>
          <a:p>
            <a:pPr marL="285750" indent="-285750">
              <a:buFont typeface="Arial" panose="020B0604020202020204" pitchFamily="34" charset="0"/>
              <a:buChar char="•"/>
              <a:tabLst>
                <a:tab pos="0" algn="l"/>
              </a:tabLst>
            </a:pPr>
            <a:r>
              <a:rPr lang="en-US" dirty="0"/>
              <a:t>State Agencies</a:t>
            </a:r>
          </a:p>
          <a:p>
            <a:pPr marL="285750" indent="-285750">
              <a:buFont typeface="Arial" panose="020B0604020202020204" pitchFamily="34" charset="0"/>
              <a:buChar char="•"/>
              <a:tabLst>
                <a:tab pos="0" algn="l"/>
              </a:tabLst>
            </a:pPr>
            <a:r>
              <a:rPr lang="en-US" dirty="0"/>
              <a:t>Municipal Districts</a:t>
            </a:r>
          </a:p>
          <a:p>
            <a:pPr marL="285750" indent="-285750">
              <a:buFont typeface="Arial" panose="020B0604020202020204" pitchFamily="34" charset="0"/>
              <a:buChar char="•"/>
              <a:tabLst>
                <a:tab pos="0" algn="l"/>
              </a:tabLst>
            </a:pPr>
            <a:r>
              <a:rPr lang="en-US" dirty="0"/>
              <a:t>Private Businesses</a:t>
            </a:r>
          </a:p>
          <a:p>
            <a:pPr marL="285750" indent="-285750">
              <a:buFont typeface="Arial" panose="020B0604020202020204" pitchFamily="34" charset="0"/>
              <a:buChar char="•"/>
              <a:tabLst>
                <a:tab pos="0" algn="l"/>
              </a:tabLst>
            </a:pPr>
            <a:r>
              <a:rPr lang="en-US" dirty="0"/>
              <a:t>Hauling Companies</a:t>
            </a:r>
          </a:p>
          <a:p>
            <a:pPr marL="285750" indent="-285750">
              <a:buFont typeface="Arial" panose="020B0604020202020204" pitchFamily="34" charset="0"/>
              <a:buChar char="•"/>
              <a:tabLst>
                <a:tab pos="0" algn="l"/>
              </a:tabLst>
            </a:pPr>
            <a:r>
              <a:rPr lang="en-US" dirty="0"/>
              <a:t>Materials Processors</a:t>
            </a:r>
          </a:p>
          <a:p>
            <a:pPr marL="285750" indent="-285750">
              <a:buFont typeface="Arial" panose="020B0604020202020204" pitchFamily="34" charset="0"/>
              <a:buChar char="•"/>
              <a:tabLst>
                <a:tab pos="0" algn="l"/>
              </a:tabLst>
            </a:pPr>
            <a:r>
              <a:rPr lang="en-US" dirty="0"/>
              <a:t>Nonprofit Organizations </a:t>
            </a:r>
          </a:p>
          <a:p>
            <a:pPr marL="285750" indent="-285750">
              <a:buFont typeface="Arial" panose="020B0604020202020204" pitchFamily="34" charset="0"/>
              <a:buChar char="•"/>
              <a:tabLst>
                <a:tab pos="0" algn="l"/>
              </a:tabLst>
            </a:pPr>
            <a:r>
              <a:rPr lang="en-US" dirty="0"/>
              <a:t>Professional Organizations Like Colleges </a:t>
            </a:r>
            <a:endParaRPr lang="en-US" dirty="0">
              <a:solidFill>
                <a:schemeClr val="tx1">
                  <a:lumMod val="65000"/>
                  <a:lumOff val="35000"/>
                </a:schemeClr>
              </a:solidFill>
            </a:endParaRPr>
          </a:p>
        </p:txBody>
      </p:sp>
      <p:sp>
        <p:nvSpPr>
          <p:cNvPr id="3" name="Footer Placeholder 2">
            <a:extLst>
              <a:ext uri="{FF2B5EF4-FFF2-40B4-BE49-F238E27FC236}">
                <a16:creationId xmlns:a16="http://schemas.microsoft.com/office/drawing/2014/main" id="{4F4FA64F-F548-460A-B7DE-9F5E6A1A3303}"/>
              </a:ext>
            </a:extLst>
          </p:cNvPr>
          <p:cNvSpPr>
            <a:spLocks noGrp="1"/>
          </p:cNvSpPr>
          <p:nvPr>
            <p:ph type="ftr" sz="quarter" idx="11"/>
          </p:nvPr>
        </p:nvSpPr>
        <p:spPr/>
        <p:txBody>
          <a:bodyPr/>
          <a:lstStyle/>
          <a:p>
            <a:r>
              <a:rPr lang="en-US"/>
              <a:t>(C) Copyright CRRA 2017</a:t>
            </a:r>
          </a:p>
        </p:txBody>
      </p:sp>
    </p:spTree>
    <p:extLst>
      <p:ext uri="{BB962C8B-B14F-4D97-AF65-F5344CB8AC3E}">
        <p14:creationId xmlns:p14="http://schemas.microsoft.com/office/powerpoint/2010/main" val="833274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RRA_LOGOs.gif"/>
          <p:cNvPicPr>
            <a:picLocks noChangeAspect="1"/>
          </p:cNvPicPr>
          <p:nvPr/>
        </p:nvPicPr>
        <p:blipFill>
          <a:blip r:embed="rId2" cstate="print"/>
          <a:stretch>
            <a:fillRect/>
          </a:stretch>
        </p:blipFill>
        <p:spPr>
          <a:xfrm>
            <a:off x="152400" y="6172200"/>
            <a:ext cx="1689466" cy="609600"/>
          </a:xfrm>
          <a:prstGeom prst="rect">
            <a:avLst/>
          </a:prstGeom>
        </p:spPr>
      </p:pic>
      <p:sp>
        <p:nvSpPr>
          <p:cNvPr id="9" name="Rectangle 8"/>
          <p:cNvSpPr/>
          <p:nvPr/>
        </p:nvSpPr>
        <p:spPr>
          <a:xfrm>
            <a:off x="0" y="0"/>
            <a:ext cx="9144000" cy="685800"/>
          </a:xfrm>
          <a:prstGeom prst="rect">
            <a:avLst/>
          </a:prstGeom>
          <a:solidFill>
            <a:srgbClr val="0085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effectLst>
                  <a:outerShdw blurRad="50800" dist="38100" algn="tr" rotWithShape="0">
                    <a:prstClr val="black">
                      <a:alpha val="40000"/>
                    </a:prstClr>
                  </a:outerShdw>
                </a:effectLst>
              </a:rPr>
              <a:t>What We Provide To Our Members</a:t>
            </a:r>
            <a:endParaRPr lang="en-US" sz="4000" dirty="0">
              <a:solidFill>
                <a:schemeClr val="bg1"/>
              </a:solidFill>
            </a:endParaRPr>
          </a:p>
        </p:txBody>
      </p:sp>
      <p:sp>
        <p:nvSpPr>
          <p:cNvPr id="5" name="Content Placeholder 8"/>
          <p:cNvSpPr txBox="1">
            <a:spLocks/>
          </p:cNvSpPr>
          <p:nvPr/>
        </p:nvSpPr>
        <p:spPr>
          <a:xfrm>
            <a:off x="914400" y="1295400"/>
            <a:ext cx="7315200" cy="4876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tabLst>
                <a:tab pos="0" algn="l"/>
              </a:tabLst>
            </a:pPr>
            <a:r>
              <a:rPr lang="en-US" sz="1800" b="1" dirty="0"/>
              <a:t>Resources</a:t>
            </a:r>
            <a:r>
              <a:rPr lang="en-US" sz="1800" dirty="0"/>
              <a:t> to advance local, regional and state wide waste reduction efforts which result in critical environmental and climate protection outcomes. </a:t>
            </a:r>
          </a:p>
          <a:p>
            <a:pPr>
              <a:spcBef>
                <a:spcPts val="0"/>
              </a:spcBef>
              <a:tabLst>
                <a:tab pos="0" algn="l"/>
              </a:tabLst>
            </a:pPr>
            <a:r>
              <a:rPr lang="en-US" sz="1800" b="1" dirty="0"/>
              <a:t>Networking Opportunities </a:t>
            </a:r>
            <a:r>
              <a:rPr lang="en-US" sz="1800" dirty="0"/>
              <a:t>with like-minded professionals.</a:t>
            </a:r>
          </a:p>
          <a:p>
            <a:pPr>
              <a:spcBef>
                <a:spcPts val="0"/>
              </a:spcBef>
              <a:tabLst>
                <a:tab pos="0" algn="l"/>
              </a:tabLst>
            </a:pPr>
            <a:r>
              <a:rPr lang="en-US" sz="1800" b="1" dirty="0"/>
              <a:t>A Job Board </a:t>
            </a:r>
            <a:r>
              <a:rPr lang="en-US" sz="1800" dirty="0"/>
              <a:t>highlighting internships and career positions in the industry.</a:t>
            </a:r>
          </a:p>
          <a:p>
            <a:pPr>
              <a:spcBef>
                <a:spcPts val="0"/>
              </a:spcBef>
              <a:tabLst>
                <a:tab pos="0" algn="l"/>
              </a:tabLst>
            </a:pPr>
            <a:r>
              <a:rPr lang="en-US" sz="1800" b="1" dirty="0"/>
              <a:t>Classes and Certifications </a:t>
            </a:r>
            <a:r>
              <a:rPr lang="en-US" sz="1800" dirty="0"/>
              <a:t>to ensure life-long learning and up to date information on Local, State and Federal mandates.</a:t>
            </a:r>
          </a:p>
          <a:p>
            <a:pPr>
              <a:spcBef>
                <a:spcPts val="0"/>
              </a:spcBef>
              <a:tabLst>
                <a:tab pos="0" algn="l"/>
              </a:tabLst>
            </a:pPr>
            <a:r>
              <a:rPr lang="en-US" sz="1800" b="1" dirty="0"/>
              <a:t>Annual Conference </a:t>
            </a:r>
            <a:r>
              <a:rPr lang="en-US" sz="1800" dirty="0"/>
              <a:t>where nationally recognized speakers and rule-makers gather to learn and teach the professionals who attend.</a:t>
            </a:r>
          </a:p>
          <a:p>
            <a:pPr>
              <a:spcBef>
                <a:spcPts val="0"/>
              </a:spcBef>
              <a:tabLst>
                <a:tab pos="0" algn="l"/>
              </a:tabLst>
            </a:pPr>
            <a:r>
              <a:rPr lang="en-US" sz="1800" b="1" dirty="0"/>
              <a:t>Student Memberships </a:t>
            </a:r>
            <a:r>
              <a:rPr lang="en-US" sz="1800" dirty="0"/>
              <a:t>for those who envision a career in the recycling industry and want to make connections early.</a:t>
            </a:r>
            <a:endParaRPr lang="en-US" sz="1800" b="1" dirty="0"/>
          </a:p>
          <a:p>
            <a:pPr marL="0" indent="0">
              <a:spcBef>
                <a:spcPts val="0"/>
              </a:spcBef>
              <a:buFont typeface="Arial" pitchFamily="34" charset="0"/>
              <a:buNone/>
              <a:tabLst>
                <a:tab pos="0" algn="l"/>
              </a:tabLst>
            </a:pPr>
            <a:endParaRPr lang="en-US" sz="1800" dirty="0"/>
          </a:p>
        </p:txBody>
      </p:sp>
      <p:grpSp>
        <p:nvGrpSpPr>
          <p:cNvPr id="11" name="Group 10"/>
          <p:cNvGrpSpPr/>
          <p:nvPr/>
        </p:nvGrpSpPr>
        <p:grpSpPr>
          <a:xfrm>
            <a:off x="1143000" y="4572000"/>
            <a:ext cx="6885432" cy="1298448"/>
            <a:chOff x="1143000" y="4572000"/>
            <a:chExt cx="6885432" cy="1298448"/>
          </a:xfrm>
        </p:grpSpPr>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t="7246" b="13704"/>
            <a:stretch/>
          </p:blipFill>
          <p:spPr>
            <a:xfrm>
              <a:off x="1143000" y="4572000"/>
              <a:ext cx="2313432" cy="1295796"/>
            </a:xfrm>
            <a:prstGeom prst="rect">
              <a:avLst/>
            </a:prstGeom>
          </p:spPr>
        </p:pic>
        <p:pic>
          <p:nvPicPr>
            <p:cNvPr id="8" name="Picture 7"/>
            <p:cNvPicPr>
              <a:picLocks/>
            </p:cNvPicPr>
            <p:nvPr/>
          </p:nvPicPr>
          <p:blipFill rotWithShape="1">
            <a:blip r:embed="rId4" cstate="print">
              <a:extLst>
                <a:ext uri="{28A0092B-C50C-407E-A947-70E740481C1C}">
                  <a14:useLocalDpi xmlns:a14="http://schemas.microsoft.com/office/drawing/2010/main" val="0"/>
                </a:ext>
              </a:extLst>
            </a:blip>
            <a:srcRect b="8280"/>
            <a:stretch/>
          </p:blipFill>
          <p:spPr>
            <a:xfrm>
              <a:off x="5715000" y="4572000"/>
              <a:ext cx="2313432" cy="1298448"/>
            </a:xfrm>
            <a:prstGeom prst="rect">
              <a:avLst/>
            </a:prstGeom>
          </p:spPr>
        </p:pic>
        <p:pic>
          <p:nvPicPr>
            <p:cNvPr id="10" name="Picture 9"/>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3429000" y="4572000"/>
              <a:ext cx="2313432" cy="1298448"/>
            </a:xfrm>
            <a:prstGeom prst="rect">
              <a:avLst/>
            </a:prstGeom>
          </p:spPr>
        </p:pic>
      </p:grpSp>
      <p:sp>
        <p:nvSpPr>
          <p:cNvPr id="2" name="Footer Placeholder 1">
            <a:extLst>
              <a:ext uri="{FF2B5EF4-FFF2-40B4-BE49-F238E27FC236}">
                <a16:creationId xmlns:a16="http://schemas.microsoft.com/office/drawing/2014/main" id="{D7B0F832-2D9A-4CD7-8686-2D0B40C720C2}"/>
              </a:ext>
            </a:extLst>
          </p:cNvPr>
          <p:cNvSpPr>
            <a:spLocks noGrp="1"/>
          </p:cNvSpPr>
          <p:nvPr>
            <p:ph type="ftr" sz="quarter" idx="11"/>
          </p:nvPr>
        </p:nvSpPr>
        <p:spPr/>
        <p:txBody>
          <a:bodyPr/>
          <a:lstStyle/>
          <a:p>
            <a:r>
              <a:rPr lang="en-US"/>
              <a:t>(C) Copyright CRRA 2017</a:t>
            </a:r>
          </a:p>
        </p:txBody>
      </p:sp>
    </p:spTree>
    <p:extLst>
      <p:ext uri="{BB962C8B-B14F-4D97-AF65-F5344CB8AC3E}">
        <p14:creationId xmlns:p14="http://schemas.microsoft.com/office/powerpoint/2010/main" val="574798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RRA_LOGOs.gif"/>
          <p:cNvPicPr>
            <a:picLocks noChangeAspect="1"/>
          </p:cNvPicPr>
          <p:nvPr/>
        </p:nvPicPr>
        <p:blipFill>
          <a:blip r:embed="rId2" cstate="print"/>
          <a:stretch>
            <a:fillRect/>
          </a:stretch>
        </p:blipFill>
        <p:spPr>
          <a:xfrm>
            <a:off x="152400" y="6172200"/>
            <a:ext cx="1689466" cy="609600"/>
          </a:xfrm>
          <a:prstGeom prst="rect">
            <a:avLst/>
          </a:prstGeom>
        </p:spPr>
      </p:pic>
      <p:sp>
        <p:nvSpPr>
          <p:cNvPr id="9" name="Rectangle 8"/>
          <p:cNvSpPr/>
          <p:nvPr/>
        </p:nvSpPr>
        <p:spPr>
          <a:xfrm>
            <a:off x="0" y="0"/>
            <a:ext cx="9144000" cy="685800"/>
          </a:xfrm>
          <a:prstGeom prst="rect">
            <a:avLst/>
          </a:prstGeom>
          <a:solidFill>
            <a:srgbClr val="0085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effectLst>
                  <a:outerShdw blurRad="50800" dist="38100" algn="tr" rotWithShape="0">
                    <a:prstClr val="black">
                      <a:alpha val="40000"/>
                    </a:prstClr>
                  </a:outerShdw>
                </a:effectLst>
              </a:rPr>
              <a:t>How A Zero Waste Lifestyle Works</a:t>
            </a:r>
            <a:endParaRPr lang="en-US" sz="4000" dirty="0">
              <a:solidFill>
                <a:schemeClr val="bg1"/>
              </a:solidFill>
            </a:endParaRPr>
          </a:p>
        </p:txBody>
      </p:sp>
      <p:sp>
        <p:nvSpPr>
          <p:cNvPr id="5" name="Content Placeholder 8"/>
          <p:cNvSpPr txBox="1">
            <a:spLocks/>
          </p:cNvSpPr>
          <p:nvPr/>
        </p:nvSpPr>
        <p:spPr>
          <a:xfrm>
            <a:off x="914400" y="1371600"/>
            <a:ext cx="7315200" cy="508427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tabLst>
                <a:tab pos="0" algn="l"/>
              </a:tabLst>
            </a:pPr>
            <a:endParaRPr lang="en-US" sz="1600" dirty="0"/>
          </a:p>
        </p:txBody>
      </p:sp>
      <p:sp>
        <p:nvSpPr>
          <p:cNvPr id="17" name="Title 2">
            <a:extLst>
              <a:ext uri="{FF2B5EF4-FFF2-40B4-BE49-F238E27FC236}">
                <a16:creationId xmlns:a16="http://schemas.microsoft.com/office/drawing/2014/main" id="{BA3B14C1-E756-42DF-A966-AD17CFCA5FEF}"/>
              </a:ext>
            </a:extLst>
          </p:cNvPr>
          <p:cNvSpPr txBox="1">
            <a:spLocks/>
          </p:cNvSpPr>
          <p:nvPr/>
        </p:nvSpPr>
        <p:spPr>
          <a:xfrm>
            <a:off x="762000" y="1041554"/>
            <a:ext cx="3762048" cy="4774892"/>
          </a:xfrm>
          <a:prstGeom prst="rect">
            <a:avLst/>
          </a:prstGeom>
        </p:spPr>
        <p:txBody>
          <a:bodyPr vert="horz" lIns="91440" tIns="45720" rIns="91440" bIns="45720" rtlCol="0" anchor="b">
            <a:normAutofit fontScale="90000" lnSpcReduction="20000"/>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r>
              <a:rPr lang="en-US" sz="4900" dirty="0"/>
              <a:t>You can</a:t>
            </a:r>
          </a:p>
          <a:p>
            <a:pPr algn="ctr"/>
            <a:endParaRPr lang="en-US" sz="3100" dirty="0"/>
          </a:p>
          <a:p>
            <a:pPr marL="342900" indent="-342900">
              <a:buFont typeface="Arial" panose="020B0604020202020204" pitchFamily="34" charset="0"/>
              <a:buChar char="•"/>
            </a:pPr>
            <a:r>
              <a:rPr lang="en-US" sz="3100" dirty="0"/>
              <a:t>Refuse</a:t>
            </a:r>
            <a:r>
              <a:rPr lang="en-US" sz="3100" b="0" dirty="0"/>
              <a:t> to purchase things you don’t need</a:t>
            </a:r>
          </a:p>
          <a:p>
            <a:pPr marL="342900" indent="-342900">
              <a:buFont typeface="Arial" panose="020B0604020202020204" pitchFamily="34" charset="0"/>
              <a:buChar char="•"/>
            </a:pPr>
            <a:r>
              <a:rPr lang="en-US" sz="3100" dirty="0"/>
              <a:t>Reduce</a:t>
            </a:r>
            <a:r>
              <a:rPr lang="en-US" sz="3100" b="0" dirty="0"/>
              <a:t> your consumption</a:t>
            </a:r>
          </a:p>
          <a:p>
            <a:pPr marL="342900" indent="-342900">
              <a:buFont typeface="Arial" panose="020B0604020202020204" pitchFamily="34" charset="0"/>
              <a:buChar char="•"/>
            </a:pPr>
            <a:r>
              <a:rPr lang="en-US" sz="3100" dirty="0"/>
              <a:t>Reuse</a:t>
            </a:r>
            <a:r>
              <a:rPr lang="en-US" sz="3100" b="0" dirty="0"/>
              <a:t> and </a:t>
            </a:r>
            <a:r>
              <a:rPr lang="en-US" sz="3100" dirty="0"/>
              <a:t>Repair </a:t>
            </a:r>
            <a:r>
              <a:rPr lang="en-US" sz="3100" b="0" dirty="0"/>
              <a:t>things </a:t>
            </a:r>
          </a:p>
          <a:p>
            <a:pPr marL="342900" indent="-342900">
              <a:buFont typeface="Arial" panose="020B0604020202020204" pitchFamily="34" charset="0"/>
              <a:buChar char="•"/>
            </a:pPr>
            <a:r>
              <a:rPr lang="en-US" sz="3100" dirty="0"/>
              <a:t>Recycle</a:t>
            </a:r>
            <a:r>
              <a:rPr lang="en-US" sz="3100" b="0" dirty="0"/>
              <a:t> everything that can be recycled</a:t>
            </a:r>
          </a:p>
          <a:p>
            <a:pPr marL="342900" indent="-342900">
              <a:buFont typeface="Arial" panose="020B0604020202020204" pitchFamily="34" charset="0"/>
              <a:buChar char="•"/>
            </a:pPr>
            <a:r>
              <a:rPr lang="en-US" sz="3100" dirty="0"/>
              <a:t>Rot</a:t>
            </a:r>
            <a:r>
              <a:rPr lang="en-US" sz="3100" b="0" dirty="0"/>
              <a:t> your organics</a:t>
            </a:r>
            <a:br>
              <a:rPr lang="en-US" dirty="0"/>
            </a:br>
            <a:endParaRPr lang="en-US" dirty="0"/>
          </a:p>
        </p:txBody>
      </p:sp>
      <p:pic>
        <p:nvPicPr>
          <p:cNvPr id="1026" name="Picture 2" descr="Image result for refuse reduce reuse recycle rot">
            <a:extLst>
              <a:ext uri="{FF2B5EF4-FFF2-40B4-BE49-F238E27FC236}">
                <a16:creationId xmlns:a16="http://schemas.microsoft.com/office/drawing/2014/main" id="{A7ED04BE-94D6-49BF-BCF9-12E17B0B12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9348" y="1105998"/>
            <a:ext cx="3705552" cy="4710448"/>
          </a:xfrm>
          <a:prstGeom prst="rect">
            <a:avLst/>
          </a:prstGeom>
          <a:noFill/>
          <a:extLst>
            <a:ext uri="{909E8E84-426E-40DD-AFC4-6F175D3DCCD1}">
              <a14:hiddenFill xmlns:a14="http://schemas.microsoft.com/office/drawing/2010/main">
                <a:solidFill>
                  <a:srgbClr val="FFFFFF"/>
                </a:solidFill>
              </a14:hiddenFill>
            </a:ext>
          </a:extLst>
        </p:spPr>
      </p:pic>
      <p:sp>
        <p:nvSpPr>
          <p:cNvPr id="14" name="Footer Placeholder 13">
            <a:extLst>
              <a:ext uri="{FF2B5EF4-FFF2-40B4-BE49-F238E27FC236}">
                <a16:creationId xmlns:a16="http://schemas.microsoft.com/office/drawing/2014/main" id="{039ED349-E790-4283-8B10-78B35FA55D35}"/>
              </a:ext>
            </a:extLst>
          </p:cNvPr>
          <p:cNvSpPr>
            <a:spLocks noGrp="1"/>
          </p:cNvSpPr>
          <p:nvPr>
            <p:ph type="ftr" sz="quarter" idx="11"/>
          </p:nvPr>
        </p:nvSpPr>
        <p:spPr/>
        <p:txBody>
          <a:bodyPr/>
          <a:lstStyle/>
          <a:p>
            <a:r>
              <a:rPr lang="en-US"/>
              <a:t>(C) Copyright CRRA 2017</a:t>
            </a:r>
          </a:p>
        </p:txBody>
      </p:sp>
    </p:spTree>
    <p:extLst>
      <p:ext uri="{BB962C8B-B14F-4D97-AF65-F5344CB8AC3E}">
        <p14:creationId xmlns:p14="http://schemas.microsoft.com/office/powerpoint/2010/main" val="27855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RRA_LOGOs.gif"/>
          <p:cNvPicPr>
            <a:picLocks noChangeAspect="1"/>
          </p:cNvPicPr>
          <p:nvPr/>
        </p:nvPicPr>
        <p:blipFill>
          <a:blip r:embed="rId2" cstate="print"/>
          <a:stretch>
            <a:fillRect/>
          </a:stretch>
        </p:blipFill>
        <p:spPr>
          <a:xfrm>
            <a:off x="152400" y="6172200"/>
            <a:ext cx="1689466" cy="609600"/>
          </a:xfrm>
          <a:prstGeom prst="rect">
            <a:avLst/>
          </a:prstGeom>
        </p:spPr>
      </p:pic>
      <p:sp>
        <p:nvSpPr>
          <p:cNvPr id="9" name="Rectangle 8"/>
          <p:cNvSpPr/>
          <p:nvPr/>
        </p:nvSpPr>
        <p:spPr>
          <a:xfrm>
            <a:off x="0" y="0"/>
            <a:ext cx="9144000" cy="685800"/>
          </a:xfrm>
          <a:prstGeom prst="rect">
            <a:avLst/>
          </a:prstGeom>
          <a:solidFill>
            <a:srgbClr val="0085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effectLst>
                  <a:outerShdw blurRad="50800" dist="38100" algn="tr" rotWithShape="0">
                    <a:prstClr val="black">
                      <a:alpha val="40000"/>
                    </a:prstClr>
                  </a:outerShdw>
                </a:effectLst>
              </a:rPr>
              <a:t>Cultivating A Circular Economy</a:t>
            </a:r>
            <a:endParaRPr lang="en-US" sz="4000" dirty="0">
              <a:solidFill>
                <a:schemeClr val="bg1"/>
              </a:solidFill>
            </a:endParaRPr>
          </a:p>
        </p:txBody>
      </p:sp>
      <p:sp>
        <p:nvSpPr>
          <p:cNvPr id="5" name="Content Placeholder 8"/>
          <p:cNvSpPr txBox="1">
            <a:spLocks/>
          </p:cNvSpPr>
          <p:nvPr/>
        </p:nvSpPr>
        <p:spPr>
          <a:xfrm>
            <a:off x="914400" y="1371600"/>
            <a:ext cx="7315200" cy="508427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tabLst>
                <a:tab pos="0" algn="l"/>
              </a:tabLst>
            </a:pPr>
            <a:endParaRPr lang="en-US" sz="1600" dirty="0"/>
          </a:p>
        </p:txBody>
      </p:sp>
      <p:sp>
        <p:nvSpPr>
          <p:cNvPr id="17" name="Title 2">
            <a:extLst>
              <a:ext uri="{FF2B5EF4-FFF2-40B4-BE49-F238E27FC236}">
                <a16:creationId xmlns:a16="http://schemas.microsoft.com/office/drawing/2014/main" id="{BA3B14C1-E756-42DF-A966-AD17CFCA5FEF}"/>
              </a:ext>
            </a:extLst>
          </p:cNvPr>
          <p:cNvSpPr txBox="1">
            <a:spLocks/>
          </p:cNvSpPr>
          <p:nvPr/>
        </p:nvSpPr>
        <p:spPr>
          <a:xfrm>
            <a:off x="762000" y="1041554"/>
            <a:ext cx="3762048" cy="4774892"/>
          </a:xfrm>
          <a:prstGeom prst="rect">
            <a:avLst/>
          </a:prstGeom>
        </p:spPr>
        <p:txBody>
          <a:bodyPr vert="horz" lIns="91440" tIns="45720" rIns="91440" bIns="45720" rtlCol="0" anchor="b">
            <a:normAutofit fontScale="90000"/>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r>
              <a:rPr lang="en-US" sz="3100" dirty="0"/>
              <a:t>So you can</a:t>
            </a:r>
          </a:p>
          <a:p>
            <a:pPr marL="342900" indent="-342900">
              <a:buFont typeface="Arial" panose="020B0604020202020204" pitchFamily="34" charset="0"/>
              <a:buChar char="•"/>
            </a:pPr>
            <a:r>
              <a:rPr lang="en-US" sz="3100" dirty="0"/>
              <a:t>Refuse</a:t>
            </a:r>
            <a:r>
              <a:rPr lang="en-US" sz="3100" b="0" dirty="0"/>
              <a:t> to purchase things you don’t need</a:t>
            </a:r>
          </a:p>
          <a:p>
            <a:pPr marL="342900" indent="-342900">
              <a:buFont typeface="Arial" panose="020B0604020202020204" pitchFamily="34" charset="0"/>
              <a:buChar char="•"/>
            </a:pPr>
            <a:r>
              <a:rPr lang="en-US" sz="3100" dirty="0"/>
              <a:t>Reduce</a:t>
            </a:r>
            <a:r>
              <a:rPr lang="en-US" sz="3100" b="0" dirty="0"/>
              <a:t> your consumption</a:t>
            </a:r>
          </a:p>
          <a:p>
            <a:pPr marL="342900" indent="-342900">
              <a:buFont typeface="Arial" panose="020B0604020202020204" pitchFamily="34" charset="0"/>
              <a:buChar char="•"/>
            </a:pPr>
            <a:r>
              <a:rPr lang="en-US" sz="3100" dirty="0"/>
              <a:t>Reuse</a:t>
            </a:r>
            <a:r>
              <a:rPr lang="en-US" sz="3100" b="0" dirty="0"/>
              <a:t> and </a:t>
            </a:r>
            <a:r>
              <a:rPr lang="en-US" sz="3100" dirty="0"/>
              <a:t>Repair </a:t>
            </a:r>
            <a:r>
              <a:rPr lang="en-US" sz="3100" b="0" dirty="0"/>
              <a:t>things </a:t>
            </a:r>
          </a:p>
          <a:p>
            <a:pPr marL="342900" indent="-342900">
              <a:buFont typeface="Arial" panose="020B0604020202020204" pitchFamily="34" charset="0"/>
              <a:buChar char="•"/>
            </a:pPr>
            <a:r>
              <a:rPr lang="en-US" sz="3100" dirty="0"/>
              <a:t>Recycle</a:t>
            </a:r>
            <a:r>
              <a:rPr lang="en-US" sz="3100" b="0" dirty="0"/>
              <a:t> everything that can be recycled</a:t>
            </a:r>
          </a:p>
          <a:p>
            <a:pPr marL="342900" indent="-342900">
              <a:buFont typeface="Arial" panose="020B0604020202020204" pitchFamily="34" charset="0"/>
              <a:buChar char="•"/>
            </a:pPr>
            <a:r>
              <a:rPr lang="en-US" sz="3100" dirty="0"/>
              <a:t>Rot</a:t>
            </a:r>
            <a:r>
              <a:rPr lang="en-US" sz="3100" b="0" dirty="0"/>
              <a:t> your organics</a:t>
            </a:r>
            <a:br>
              <a:rPr lang="en-US" dirty="0"/>
            </a:br>
            <a:endParaRPr lang="en-US" dirty="0"/>
          </a:p>
        </p:txBody>
      </p:sp>
      <p:pic>
        <p:nvPicPr>
          <p:cNvPr id="2050" name="Picture 2" descr="Image result for zero waste circular economy">
            <a:extLst>
              <a:ext uri="{FF2B5EF4-FFF2-40B4-BE49-F238E27FC236}">
                <a16:creationId xmlns:a16="http://schemas.microsoft.com/office/drawing/2014/main" id="{190B1440-FB87-41E5-9ECF-7D1E3D5F26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3888"/>
            <a:ext cx="9144000" cy="5610225"/>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824A8D94-D334-4382-B882-82BD913AE5F8}"/>
              </a:ext>
            </a:extLst>
          </p:cNvPr>
          <p:cNvSpPr>
            <a:spLocks noGrp="1"/>
          </p:cNvSpPr>
          <p:nvPr>
            <p:ph type="ftr" sz="quarter" idx="11"/>
          </p:nvPr>
        </p:nvSpPr>
        <p:spPr/>
        <p:txBody>
          <a:bodyPr/>
          <a:lstStyle/>
          <a:p>
            <a:r>
              <a:rPr lang="en-US"/>
              <a:t>(C) Copyright CRRA 2017</a:t>
            </a:r>
          </a:p>
        </p:txBody>
      </p:sp>
    </p:spTree>
    <p:extLst>
      <p:ext uri="{BB962C8B-B14F-4D97-AF65-F5344CB8AC3E}">
        <p14:creationId xmlns:p14="http://schemas.microsoft.com/office/powerpoint/2010/main" val="318124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BD0E29-259B-4E94-ACD3-D1A616951954}"/>
              </a:ext>
            </a:extLst>
          </p:cNvPr>
          <p:cNvSpPr>
            <a:spLocks noGrp="1"/>
          </p:cNvSpPr>
          <p:nvPr>
            <p:ph type="title"/>
          </p:nvPr>
        </p:nvSpPr>
        <p:spPr>
          <a:xfrm>
            <a:off x="457200" y="840653"/>
            <a:ext cx="2286000" cy="5704437"/>
          </a:xfrm>
        </p:spPr>
        <p:txBody>
          <a:bodyPr>
            <a:normAutofit fontScale="90000"/>
          </a:bodyPr>
          <a:lstStyle/>
          <a:p>
            <a:r>
              <a:rPr lang="en-US" dirty="0"/>
              <a:t>San Francisco</a:t>
            </a:r>
            <a:r>
              <a:rPr lang="en-US" b="0" dirty="0"/>
              <a:t> has a world-class zero waste program. The City’s 3 bin system, policies, financial incentives, and </a:t>
            </a:r>
            <a:r>
              <a:rPr lang="en-US" dirty="0"/>
              <a:t>extensive outreach to residents </a:t>
            </a:r>
            <a:r>
              <a:rPr lang="en-US" b="0" dirty="0"/>
              <a:t>and businesses, helped San Francisco achieve the </a:t>
            </a:r>
            <a:r>
              <a:rPr lang="en-US" dirty="0"/>
              <a:t>highest diversion rate of any major city in North America</a:t>
            </a:r>
            <a:r>
              <a:rPr lang="en-US" b="0" dirty="0"/>
              <a:t>. San Francisco diverts 80% (1,593,830 tons diverted in 2010) of its discards from the landfill.  </a:t>
            </a:r>
            <a:r>
              <a:rPr lang="en-US" dirty="0"/>
              <a:t>So what does it take?  Watch and see!</a:t>
            </a:r>
            <a:br>
              <a:rPr lang="en-US" dirty="0"/>
            </a:br>
            <a:endParaRPr lang="en-US" dirty="0"/>
          </a:p>
        </p:txBody>
      </p:sp>
      <p:pic>
        <p:nvPicPr>
          <p:cNvPr id="7" name="Picture 6" descr="CRRA_LOGOs.gif"/>
          <p:cNvPicPr>
            <a:picLocks noChangeAspect="1"/>
          </p:cNvPicPr>
          <p:nvPr/>
        </p:nvPicPr>
        <p:blipFill>
          <a:blip r:embed="rId3" cstate="print"/>
          <a:stretch>
            <a:fillRect/>
          </a:stretch>
        </p:blipFill>
        <p:spPr>
          <a:xfrm>
            <a:off x="152400" y="6172200"/>
            <a:ext cx="1689466" cy="609600"/>
          </a:xfrm>
          <a:prstGeom prst="rect">
            <a:avLst/>
          </a:prstGeom>
        </p:spPr>
      </p:pic>
      <p:sp>
        <p:nvSpPr>
          <p:cNvPr id="9" name="Rectangle 8"/>
          <p:cNvSpPr/>
          <p:nvPr/>
        </p:nvSpPr>
        <p:spPr>
          <a:xfrm>
            <a:off x="0" y="0"/>
            <a:ext cx="9144000" cy="685800"/>
          </a:xfrm>
          <a:prstGeom prst="rect">
            <a:avLst/>
          </a:prstGeom>
          <a:solidFill>
            <a:srgbClr val="0085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effectLst>
                  <a:outerShdw blurRad="50800" dist="38100" algn="tr" rotWithShape="0">
                    <a:prstClr val="black">
                      <a:alpha val="40000"/>
                    </a:prstClr>
                  </a:outerShdw>
                </a:effectLst>
              </a:rPr>
              <a:t>Zero Waste At A Bigger Level</a:t>
            </a:r>
            <a:endParaRPr lang="en-US" sz="4000" dirty="0">
              <a:solidFill>
                <a:schemeClr val="bg1"/>
              </a:solidFill>
            </a:endParaRPr>
          </a:p>
        </p:txBody>
      </p:sp>
      <p:sp>
        <p:nvSpPr>
          <p:cNvPr id="5" name="Content Placeholder 8"/>
          <p:cNvSpPr txBox="1">
            <a:spLocks/>
          </p:cNvSpPr>
          <p:nvPr/>
        </p:nvSpPr>
        <p:spPr>
          <a:xfrm>
            <a:off x="914400" y="1371600"/>
            <a:ext cx="7315200" cy="508427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tabLst>
                <a:tab pos="0" algn="l"/>
              </a:tabLst>
            </a:pPr>
            <a:endParaRPr lang="en-US" sz="1600" dirty="0"/>
          </a:p>
        </p:txBody>
      </p:sp>
      <p:pic>
        <p:nvPicPr>
          <p:cNvPr id="8" name="Online Media 7">
            <a:hlinkClick r:id="" action="ppaction://media"/>
            <a:extLst>
              <a:ext uri="{FF2B5EF4-FFF2-40B4-BE49-F238E27FC236}">
                <a16:creationId xmlns:a16="http://schemas.microsoft.com/office/drawing/2014/main" id="{5C7E026C-6076-441E-A719-CFAA543CB742}"/>
              </a:ext>
            </a:extLst>
          </p:cNvPr>
          <p:cNvPicPr>
            <a:picLocks noGrp="1" noRot="1" noChangeAspect="1"/>
          </p:cNvPicPr>
          <p:nvPr>
            <p:ph idx="1"/>
            <a:videoFile r:link="rId1"/>
          </p:nvPr>
        </p:nvPicPr>
        <p:blipFill>
          <a:blip r:embed="rId4"/>
          <a:stretch>
            <a:fillRect/>
          </a:stretch>
        </p:blipFill>
        <p:spPr>
          <a:xfrm>
            <a:off x="2971800" y="1594917"/>
            <a:ext cx="5791200" cy="4343400"/>
          </a:xfrm>
          <a:prstGeom prst="rect">
            <a:avLst/>
          </a:prstGeom>
        </p:spPr>
      </p:pic>
      <p:sp>
        <p:nvSpPr>
          <p:cNvPr id="10" name="Footer Placeholder 9">
            <a:extLst>
              <a:ext uri="{FF2B5EF4-FFF2-40B4-BE49-F238E27FC236}">
                <a16:creationId xmlns:a16="http://schemas.microsoft.com/office/drawing/2014/main" id="{3C2FE4EF-3B0F-48E3-B1E0-CBD0CBE4AE28}"/>
              </a:ext>
            </a:extLst>
          </p:cNvPr>
          <p:cNvSpPr>
            <a:spLocks noGrp="1"/>
          </p:cNvSpPr>
          <p:nvPr>
            <p:ph type="ftr" sz="quarter" idx="11"/>
          </p:nvPr>
        </p:nvSpPr>
        <p:spPr/>
        <p:txBody>
          <a:bodyPr/>
          <a:lstStyle/>
          <a:p>
            <a:r>
              <a:rPr lang="en-US"/>
              <a:t>(C) Copyright CRRA 2017</a:t>
            </a:r>
          </a:p>
        </p:txBody>
      </p:sp>
    </p:spTree>
    <p:extLst>
      <p:ext uri="{BB962C8B-B14F-4D97-AF65-F5344CB8AC3E}">
        <p14:creationId xmlns:p14="http://schemas.microsoft.com/office/powerpoint/2010/main" val="2465330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RRA_LOGOs.gif"/>
          <p:cNvPicPr>
            <a:picLocks noChangeAspect="1"/>
          </p:cNvPicPr>
          <p:nvPr/>
        </p:nvPicPr>
        <p:blipFill>
          <a:blip r:embed="rId2" cstate="print"/>
          <a:stretch>
            <a:fillRect/>
          </a:stretch>
        </p:blipFill>
        <p:spPr>
          <a:xfrm>
            <a:off x="152400" y="6172200"/>
            <a:ext cx="1689466" cy="609600"/>
          </a:xfrm>
          <a:prstGeom prst="rect">
            <a:avLst/>
          </a:prstGeom>
        </p:spPr>
      </p:pic>
      <p:sp>
        <p:nvSpPr>
          <p:cNvPr id="9" name="Rectangle 8"/>
          <p:cNvSpPr/>
          <p:nvPr/>
        </p:nvSpPr>
        <p:spPr>
          <a:xfrm>
            <a:off x="0" y="0"/>
            <a:ext cx="9144000" cy="685800"/>
          </a:xfrm>
          <a:prstGeom prst="rect">
            <a:avLst/>
          </a:prstGeom>
          <a:solidFill>
            <a:srgbClr val="0085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effectLst>
                  <a:outerShdw blurRad="50800" dist="38100" algn="tr" rotWithShape="0">
                    <a:prstClr val="black">
                      <a:alpha val="40000"/>
                    </a:prstClr>
                  </a:outerShdw>
                </a:effectLst>
              </a:rPr>
              <a:t>Certified Zero Waste </a:t>
            </a:r>
            <a:r>
              <a:rPr lang="en-US" sz="4000" b="1" dirty="0" err="1">
                <a:solidFill>
                  <a:schemeClr val="bg1"/>
                </a:solidFill>
                <a:effectLst>
                  <a:outerShdw blurRad="50800" dist="38100" algn="tr" rotWithShape="0">
                    <a:prstClr val="black">
                      <a:alpha val="40000"/>
                    </a:prstClr>
                  </a:outerShdw>
                </a:effectLst>
              </a:rPr>
              <a:t>Practicioner</a:t>
            </a:r>
            <a:r>
              <a:rPr lang="en-US" sz="4000" b="1" dirty="0">
                <a:solidFill>
                  <a:schemeClr val="bg1"/>
                </a:solidFill>
                <a:effectLst>
                  <a:outerShdw blurRad="50800" dist="38100" algn="tr" rotWithShape="0">
                    <a:prstClr val="black">
                      <a:alpha val="40000"/>
                    </a:prstClr>
                  </a:outerShdw>
                </a:effectLst>
              </a:rPr>
              <a:t> </a:t>
            </a:r>
            <a:endParaRPr lang="en-US" sz="4000" dirty="0">
              <a:solidFill>
                <a:schemeClr val="bg1"/>
              </a:solidFill>
            </a:endParaRPr>
          </a:p>
        </p:txBody>
      </p:sp>
      <p:sp>
        <p:nvSpPr>
          <p:cNvPr id="5" name="Content Placeholder 8"/>
          <p:cNvSpPr txBox="1">
            <a:spLocks/>
          </p:cNvSpPr>
          <p:nvPr/>
        </p:nvSpPr>
        <p:spPr>
          <a:xfrm>
            <a:off x="905453" y="990600"/>
            <a:ext cx="7315200" cy="5257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300"/>
              </a:spcBef>
              <a:buNone/>
            </a:pPr>
            <a:r>
              <a:rPr lang="en-US" sz="1800" b="1" dirty="0"/>
              <a:t>In partnership with SWANA, the CRRA now offers a best in class Zero Waste Certification class designed to help you understand</a:t>
            </a:r>
            <a:r>
              <a:rPr lang="en-US" sz="1800" dirty="0"/>
              <a:t>:</a:t>
            </a:r>
          </a:p>
          <a:p>
            <a:pPr>
              <a:spcBef>
                <a:spcPts val="300"/>
              </a:spcBef>
            </a:pPr>
            <a:r>
              <a:rPr lang="en-US" sz="1800" dirty="0"/>
              <a:t>The </a:t>
            </a:r>
            <a:r>
              <a:rPr lang="en-US" sz="1800" b="1" dirty="0"/>
              <a:t>concepts</a:t>
            </a:r>
            <a:r>
              <a:rPr lang="en-US" sz="1800" dirty="0"/>
              <a:t> of Zero Waste</a:t>
            </a:r>
          </a:p>
          <a:p>
            <a:pPr>
              <a:spcBef>
                <a:spcPts val="300"/>
              </a:spcBef>
            </a:pPr>
            <a:r>
              <a:rPr lang="en-US" sz="1800" dirty="0"/>
              <a:t>The various different </a:t>
            </a:r>
            <a:r>
              <a:rPr lang="en-US" sz="1800" b="1" dirty="0"/>
              <a:t>definitions and perspectives </a:t>
            </a:r>
            <a:r>
              <a:rPr lang="en-US" sz="1800" dirty="0"/>
              <a:t>around Zero Waste</a:t>
            </a:r>
          </a:p>
          <a:p>
            <a:pPr>
              <a:spcBef>
                <a:spcPts val="300"/>
              </a:spcBef>
            </a:pPr>
            <a:r>
              <a:rPr lang="en-US" sz="1800" dirty="0"/>
              <a:t>What’s in your </a:t>
            </a:r>
            <a:r>
              <a:rPr lang="en-US" sz="1800" b="1" dirty="0"/>
              <a:t>waste</a:t>
            </a:r>
            <a:r>
              <a:rPr lang="en-US" sz="1800" dirty="0"/>
              <a:t> stream?</a:t>
            </a:r>
          </a:p>
          <a:p>
            <a:pPr>
              <a:spcBef>
                <a:spcPts val="300"/>
              </a:spcBef>
            </a:pPr>
            <a:r>
              <a:rPr lang="en-US" sz="1800" dirty="0"/>
              <a:t>Upstream, Midstream and Downstream Zero Waste strategies as they affect each stage of product lifestyles</a:t>
            </a:r>
          </a:p>
          <a:p>
            <a:pPr>
              <a:spcBef>
                <a:spcPts val="300"/>
              </a:spcBef>
            </a:pPr>
            <a:r>
              <a:rPr lang="en-US" sz="1800" dirty="0"/>
              <a:t>Collections Options</a:t>
            </a:r>
          </a:p>
          <a:p>
            <a:pPr>
              <a:spcBef>
                <a:spcPts val="300"/>
              </a:spcBef>
            </a:pPr>
            <a:r>
              <a:rPr lang="en-US" sz="1800" dirty="0"/>
              <a:t>Processing Technology Options</a:t>
            </a:r>
          </a:p>
          <a:p>
            <a:pPr>
              <a:spcBef>
                <a:spcPts val="300"/>
              </a:spcBef>
            </a:pPr>
            <a:r>
              <a:rPr lang="en-US" sz="1800" dirty="0"/>
              <a:t>How to manage Organics</a:t>
            </a:r>
          </a:p>
          <a:p>
            <a:pPr>
              <a:spcBef>
                <a:spcPts val="300"/>
              </a:spcBef>
            </a:pPr>
            <a:r>
              <a:rPr lang="en-US" sz="1800" dirty="0"/>
              <a:t>Working with Public Venues and Challenging Materials</a:t>
            </a:r>
          </a:p>
          <a:p>
            <a:pPr>
              <a:spcBef>
                <a:spcPts val="300"/>
              </a:spcBef>
            </a:pPr>
            <a:r>
              <a:rPr lang="en-US" sz="1800" dirty="0"/>
              <a:t>How to Change Behavior through Education and Outreach</a:t>
            </a:r>
          </a:p>
          <a:p>
            <a:pPr>
              <a:spcBef>
                <a:spcPts val="300"/>
              </a:spcBef>
            </a:pPr>
            <a:r>
              <a:rPr lang="en-US" sz="1800" dirty="0"/>
              <a:t>The ins and out of Financing and Funding</a:t>
            </a:r>
          </a:p>
          <a:p>
            <a:pPr>
              <a:spcBef>
                <a:spcPts val="300"/>
              </a:spcBef>
            </a:pPr>
            <a:r>
              <a:rPr lang="en-US" sz="1800" dirty="0"/>
              <a:t>Opportunities for Contracting and Partnerships</a:t>
            </a:r>
          </a:p>
          <a:p>
            <a:pPr>
              <a:spcBef>
                <a:spcPts val="300"/>
              </a:spcBef>
            </a:pPr>
            <a:r>
              <a:rPr lang="en-US" sz="1800" b="1" dirty="0"/>
              <a:t>That We Provide customized classes for groups (Hey!  That’s you guys again!)</a:t>
            </a:r>
          </a:p>
          <a:p>
            <a:pPr>
              <a:spcBef>
                <a:spcPts val="300"/>
              </a:spcBef>
              <a:buNone/>
            </a:pPr>
            <a:endParaRPr lang="en-US" sz="1800" dirty="0"/>
          </a:p>
          <a:p>
            <a:pPr>
              <a:spcBef>
                <a:spcPts val="300"/>
              </a:spcBef>
              <a:buNone/>
            </a:pPr>
            <a:endParaRPr lang="en-US" sz="1800" dirty="0"/>
          </a:p>
          <a:p>
            <a:pPr>
              <a:spcBef>
                <a:spcPts val="300"/>
              </a:spcBef>
            </a:pPr>
            <a:endParaRPr lang="en-US" sz="1800" dirty="0"/>
          </a:p>
          <a:p>
            <a:pPr>
              <a:spcBef>
                <a:spcPts val="300"/>
              </a:spcBef>
              <a:buNone/>
            </a:pPr>
            <a:endParaRPr lang="en-US" sz="1600" dirty="0"/>
          </a:p>
        </p:txBody>
      </p:sp>
      <p:sp>
        <p:nvSpPr>
          <p:cNvPr id="3" name="Footer Placeholder 2">
            <a:extLst>
              <a:ext uri="{FF2B5EF4-FFF2-40B4-BE49-F238E27FC236}">
                <a16:creationId xmlns:a16="http://schemas.microsoft.com/office/drawing/2014/main" id="{284CEB46-0218-4229-BBB7-628D995720B0}"/>
              </a:ext>
            </a:extLst>
          </p:cNvPr>
          <p:cNvSpPr>
            <a:spLocks noGrp="1"/>
          </p:cNvSpPr>
          <p:nvPr>
            <p:ph type="ftr" sz="quarter" idx="11"/>
          </p:nvPr>
        </p:nvSpPr>
        <p:spPr/>
        <p:txBody>
          <a:bodyPr/>
          <a:lstStyle/>
          <a:p>
            <a:r>
              <a:rPr lang="en-US"/>
              <a:t>(C) Copyright CRRA 2017</a:t>
            </a:r>
          </a:p>
        </p:txBody>
      </p:sp>
    </p:spTree>
    <p:extLst>
      <p:ext uri="{BB962C8B-B14F-4D97-AF65-F5344CB8AC3E}">
        <p14:creationId xmlns:p14="http://schemas.microsoft.com/office/powerpoint/2010/main" val="1764367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RRA_LOGOs.gif"/>
          <p:cNvPicPr>
            <a:picLocks noChangeAspect="1"/>
          </p:cNvPicPr>
          <p:nvPr/>
        </p:nvPicPr>
        <p:blipFill>
          <a:blip r:embed="rId3" cstate="print"/>
          <a:stretch>
            <a:fillRect/>
          </a:stretch>
        </p:blipFill>
        <p:spPr>
          <a:xfrm>
            <a:off x="152400" y="6172200"/>
            <a:ext cx="1689466" cy="609600"/>
          </a:xfrm>
          <a:prstGeom prst="rect">
            <a:avLst/>
          </a:prstGeom>
        </p:spPr>
      </p:pic>
      <p:sp>
        <p:nvSpPr>
          <p:cNvPr id="9" name="Rectangle 8"/>
          <p:cNvSpPr/>
          <p:nvPr/>
        </p:nvSpPr>
        <p:spPr>
          <a:xfrm>
            <a:off x="0" y="0"/>
            <a:ext cx="9144000" cy="685800"/>
          </a:xfrm>
          <a:prstGeom prst="rect">
            <a:avLst/>
          </a:prstGeom>
          <a:solidFill>
            <a:srgbClr val="0085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effectLst>
                  <a:outerShdw blurRad="50800" dist="38100" algn="tr" rotWithShape="0">
                    <a:prstClr val="black">
                      <a:alpha val="40000"/>
                    </a:prstClr>
                  </a:outerShdw>
                </a:effectLst>
              </a:rPr>
              <a:t>What Can CRRA Do for you? </a:t>
            </a:r>
            <a:endParaRPr lang="en-US" sz="4000" dirty="0">
              <a:solidFill>
                <a:schemeClr val="bg1"/>
              </a:solidFill>
            </a:endParaRPr>
          </a:p>
        </p:txBody>
      </p:sp>
      <p:sp>
        <p:nvSpPr>
          <p:cNvPr id="5" name="Content Placeholder 8"/>
          <p:cNvSpPr txBox="1">
            <a:spLocks/>
          </p:cNvSpPr>
          <p:nvPr/>
        </p:nvSpPr>
        <p:spPr>
          <a:xfrm>
            <a:off x="905453" y="990600"/>
            <a:ext cx="7315200" cy="5257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300"/>
              </a:spcBef>
              <a:buNone/>
            </a:pPr>
            <a:r>
              <a:rPr lang="en-US" sz="1800" b="1" dirty="0"/>
              <a:t>What things would you be interested in CRRA doing with or for you? Can we bring you:</a:t>
            </a:r>
          </a:p>
          <a:p>
            <a:pPr>
              <a:spcBef>
                <a:spcPts val="300"/>
              </a:spcBef>
            </a:pPr>
            <a:r>
              <a:rPr lang="en-US" sz="1800" b="1" dirty="0"/>
              <a:t>Webinars on topics like National Sword or SB1383?</a:t>
            </a:r>
          </a:p>
          <a:p>
            <a:pPr lvl="1">
              <a:spcBef>
                <a:spcPts val="300"/>
              </a:spcBef>
            </a:pPr>
            <a:r>
              <a:rPr lang="en-US" sz="1400" b="1" dirty="0"/>
              <a:t>What other topics would you like?</a:t>
            </a:r>
          </a:p>
          <a:p>
            <a:pPr>
              <a:spcBef>
                <a:spcPts val="300"/>
              </a:spcBef>
            </a:pPr>
            <a:r>
              <a:rPr lang="en-US" sz="1800" b="1" dirty="0"/>
              <a:t>Zero Waste Principles and Practices class at your location?</a:t>
            </a:r>
          </a:p>
          <a:p>
            <a:pPr>
              <a:spcBef>
                <a:spcPts val="300"/>
              </a:spcBef>
            </a:pPr>
            <a:r>
              <a:rPr lang="en-US" sz="1800" b="1" dirty="0"/>
              <a:t>One day seminars?</a:t>
            </a:r>
          </a:p>
          <a:p>
            <a:pPr>
              <a:spcBef>
                <a:spcPts val="300"/>
              </a:spcBef>
            </a:pPr>
            <a:r>
              <a:rPr lang="en-US" sz="1800" b="1" dirty="0"/>
              <a:t>Special guest speakers for your meetings?</a:t>
            </a:r>
          </a:p>
          <a:p>
            <a:pPr>
              <a:spcBef>
                <a:spcPts val="300"/>
              </a:spcBef>
            </a:pPr>
            <a:endParaRPr lang="en-US" sz="1800" b="1" dirty="0"/>
          </a:p>
          <a:p>
            <a:pPr marL="0" indent="0">
              <a:spcBef>
                <a:spcPts val="300"/>
              </a:spcBef>
              <a:buNone/>
            </a:pPr>
            <a:r>
              <a:rPr lang="en-US" sz="1800" b="1" dirty="0"/>
              <a:t>Are you:</a:t>
            </a:r>
          </a:p>
          <a:p>
            <a:pPr>
              <a:spcBef>
                <a:spcPts val="300"/>
              </a:spcBef>
            </a:pPr>
            <a:r>
              <a:rPr lang="en-US" sz="1800" b="1" dirty="0"/>
              <a:t>A member of any of our Technical Councils??</a:t>
            </a:r>
          </a:p>
          <a:p>
            <a:pPr>
              <a:spcBef>
                <a:spcPts val="300"/>
              </a:spcBef>
            </a:pPr>
            <a:r>
              <a:rPr lang="en-US" sz="1800" b="1" dirty="0"/>
              <a:t>Planning to attend our CRRA Conference in Oakland July 26-28?</a:t>
            </a:r>
          </a:p>
          <a:p>
            <a:pPr>
              <a:spcBef>
                <a:spcPts val="300"/>
              </a:spcBef>
            </a:pPr>
            <a:r>
              <a:rPr lang="en-US" sz="1800" b="1" dirty="0"/>
              <a:t>Planning to submit yourself or any of your colleagues for a CRRA Award?</a:t>
            </a:r>
          </a:p>
          <a:p>
            <a:pPr>
              <a:spcBef>
                <a:spcPts val="300"/>
              </a:spcBef>
            </a:pPr>
            <a:r>
              <a:rPr lang="en-US" sz="1800" b="1" dirty="0"/>
              <a:t>Interested in working on a CRRA board committee or being a part of the board?</a:t>
            </a:r>
          </a:p>
          <a:p>
            <a:pPr>
              <a:spcBef>
                <a:spcPts val="300"/>
              </a:spcBef>
            </a:pPr>
            <a:r>
              <a:rPr lang="en-US" sz="1800" b="1" dirty="0"/>
              <a:t>Interested in sponsoring or mentoring a young professional new to the industry?</a:t>
            </a:r>
          </a:p>
          <a:p>
            <a:pPr>
              <a:spcBef>
                <a:spcPts val="300"/>
              </a:spcBef>
            </a:pPr>
            <a:endParaRPr lang="en-US" sz="1800" b="1" dirty="0"/>
          </a:p>
          <a:p>
            <a:pPr>
              <a:spcBef>
                <a:spcPts val="300"/>
              </a:spcBef>
            </a:pPr>
            <a:endParaRPr lang="en-US" sz="1800" dirty="0"/>
          </a:p>
          <a:p>
            <a:pPr>
              <a:spcBef>
                <a:spcPts val="300"/>
              </a:spcBef>
              <a:buNone/>
            </a:pPr>
            <a:endParaRPr lang="en-US" sz="1800" dirty="0"/>
          </a:p>
          <a:p>
            <a:pPr>
              <a:spcBef>
                <a:spcPts val="300"/>
              </a:spcBef>
              <a:buNone/>
            </a:pPr>
            <a:endParaRPr lang="en-US" sz="1800" dirty="0"/>
          </a:p>
          <a:p>
            <a:pPr>
              <a:spcBef>
                <a:spcPts val="300"/>
              </a:spcBef>
            </a:pPr>
            <a:endParaRPr lang="en-US" sz="1800" dirty="0"/>
          </a:p>
          <a:p>
            <a:pPr>
              <a:spcBef>
                <a:spcPts val="300"/>
              </a:spcBef>
              <a:buNone/>
            </a:pPr>
            <a:endParaRPr lang="en-US" sz="1600" dirty="0"/>
          </a:p>
        </p:txBody>
      </p:sp>
      <p:sp>
        <p:nvSpPr>
          <p:cNvPr id="3" name="Footer Placeholder 2">
            <a:extLst>
              <a:ext uri="{FF2B5EF4-FFF2-40B4-BE49-F238E27FC236}">
                <a16:creationId xmlns:a16="http://schemas.microsoft.com/office/drawing/2014/main" id="{284CEB46-0218-4229-BBB7-628D995720B0}"/>
              </a:ext>
            </a:extLst>
          </p:cNvPr>
          <p:cNvSpPr>
            <a:spLocks noGrp="1"/>
          </p:cNvSpPr>
          <p:nvPr>
            <p:ph type="ftr" sz="quarter" idx="11"/>
          </p:nvPr>
        </p:nvSpPr>
        <p:spPr/>
        <p:txBody>
          <a:bodyPr/>
          <a:lstStyle/>
          <a:p>
            <a:r>
              <a:rPr lang="en-US"/>
              <a:t>(C) Copyright CRRA 2017</a:t>
            </a:r>
          </a:p>
        </p:txBody>
      </p:sp>
    </p:spTree>
    <p:extLst>
      <p:ext uri="{BB962C8B-B14F-4D97-AF65-F5344CB8AC3E}">
        <p14:creationId xmlns:p14="http://schemas.microsoft.com/office/powerpoint/2010/main" val="3126362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4906</TotalTime>
  <Words>531</Words>
  <Application>Microsoft Office PowerPoint</Application>
  <PresentationFormat>On-screen Show (4:3)</PresentationFormat>
  <Paragraphs>98</Paragraphs>
  <Slides>10</Slides>
  <Notes>1</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San Francisco has a world-class zero waste program. The City’s 3 bin system, policies, financial incentives, and extensive outreach to residents and businesses, helped San Francisco achieve the highest diversion rate of any major city in North America. San Francisco diverts 80% (1,593,830 tons diverted in 2010) of its discards from the landfill.  So what does it take?  Watch and see!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Despina</dc:creator>
  <cp:lastModifiedBy>Jenna Abbott</cp:lastModifiedBy>
  <cp:revision>43</cp:revision>
  <dcterms:created xsi:type="dcterms:W3CDTF">2015-04-03T16:02:23Z</dcterms:created>
  <dcterms:modified xsi:type="dcterms:W3CDTF">2018-03-14T05:27:08Z</dcterms:modified>
</cp:coreProperties>
</file>